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jpeg"/><Relationship Id="rId2" Type="http://schemas.openxmlformats.org/officeDocument/2006/relationships/tags" Target="../tags/tag6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7" Type="http://schemas.openxmlformats.org/officeDocument/2006/relationships/tags" Target="../tags/tag150.xml"/><Relationship Id="rId16" Type="http://schemas.openxmlformats.org/officeDocument/2006/relationships/tags" Target="../tags/tag149.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5" Type="http://schemas.openxmlformats.org/officeDocument/2006/relationships/tags" Target="../tags/tag164.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1.jpeg"/><Relationship Id="rId2" Type="http://schemas.openxmlformats.org/officeDocument/2006/relationships/tags" Target="../tags/tag17.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1.jpeg"/><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lumMod val="50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rotWithShape="1">
          <a:blip r:embed="rId3"/>
          <a:srcRect/>
          <a:stretch>
            <a:fillRect/>
          </a:stretch>
        </p:blipFill>
        <p:spPr>
          <a:xfrm>
            <a:off x="-14606" y="0"/>
            <a:ext cx="12192000" cy="6858000"/>
          </a:xfrm>
          <a:prstGeom prst="rect">
            <a:avLst/>
          </a:prstGeom>
        </p:spPr>
      </p:pic>
      <p:sp>
        <p:nvSpPr>
          <p:cNvPr id="7" name="矩形 6"/>
          <p:cNvSpPr/>
          <p:nvPr userDrawn="1">
            <p:custDataLst>
              <p:tags r:id="rId4"/>
            </p:custDataLst>
          </p:nvPr>
        </p:nvSpPr>
        <p:spPr>
          <a:xfrm>
            <a:off x="-14606" y="0"/>
            <a:ext cx="121920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custDataLst>
              <p:tags r:id="rId5"/>
            </p:custDataLst>
          </p:nvPr>
        </p:nvGrpSpPr>
        <p:grpSpPr>
          <a:xfrm>
            <a:off x="3760470" y="1130300"/>
            <a:ext cx="4671695" cy="4826635"/>
            <a:chOff x="6000" y="1925"/>
            <a:chExt cx="7200" cy="7438"/>
          </a:xfrm>
        </p:grpSpPr>
        <p:sp>
          <p:nvSpPr>
            <p:cNvPr id="9" name="矩形 8"/>
            <p:cNvSpPr/>
            <p:nvPr>
              <p:custDataLst>
                <p:tags r:id="rId6"/>
              </p:custDataLst>
            </p:nvPr>
          </p:nvSpPr>
          <p:spPr>
            <a:xfrm>
              <a:off x="6000" y="2474"/>
              <a:ext cx="7200" cy="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7"/>
              </p:custDataLst>
            </p:nvPr>
          </p:nvSpPr>
          <p:spPr>
            <a:xfrm rot="3600000">
              <a:off x="4110" y="5541"/>
              <a:ext cx="7439" cy="207"/>
            </a:xfrm>
            <a:custGeom>
              <a:avLst/>
              <a:gdLst>
                <a:gd name="connsiteX0" fmla="*/ 3480670 w 4723974"/>
                <a:gd name="connsiteY0" fmla="*/ 0 h 131728"/>
                <a:gd name="connsiteX1" fmla="*/ 4660321 w 4723974"/>
                <a:gd name="connsiteY1" fmla="*/ 0 h 131728"/>
                <a:gd name="connsiteX2" fmla="*/ 4723974 w 4723974"/>
                <a:gd name="connsiteY2" fmla="*/ 110250 h 131728"/>
                <a:gd name="connsiteX3" fmla="*/ 4723974 w 4723974"/>
                <a:gd name="connsiteY3" fmla="*/ 131728 h 131728"/>
                <a:gd name="connsiteX4" fmla="*/ 3700035 w 4723974"/>
                <a:gd name="connsiteY4" fmla="*/ 131728 h 131728"/>
                <a:gd name="connsiteX5" fmla="*/ 3478471 w 4723974"/>
                <a:gd name="connsiteY5" fmla="*/ 3808 h 131728"/>
                <a:gd name="connsiteX6" fmla="*/ 0 w 4723974"/>
                <a:gd name="connsiteY6" fmla="*/ 131095 h 131728"/>
                <a:gd name="connsiteX7" fmla="*/ 75688 w 4723974"/>
                <a:gd name="connsiteY7" fmla="*/ 0 h 131728"/>
                <a:gd name="connsiteX8" fmla="*/ 766611 w 4723974"/>
                <a:gd name="connsiteY8" fmla="*/ 0 h 131728"/>
                <a:gd name="connsiteX9" fmla="*/ 994771 w 4723974"/>
                <a:gd name="connsiteY9" fmla="*/ 131728 h 131728"/>
                <a:gd name="connsiteX10" fmla="*/ 0 w 4723974"/>
                <a:gd name="connsiteY10" fmla="*/ 131728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4660321" y="0"/>
                  </a:lnTo>
                  <a:lnTo>
                    <a:pt x="4723974" y="110250"/>
                  </a:lnTo>
                  <a:lnTo>
                    <a:pt x="4723974" y="131728"/>
                  </a:lnTo>
                  <a:lnTo>
                    <a:pt x="3700035" y="131728"/>
                  </a:lnTo>
                  <a:lnTo>
                    <a:pt x="3478471" y="3808"/>
                  </a:lnTo>
                  <a:close/>
                  <a:moveTo>
                    <a:pt x="0" y="131095"/>
                  </a:moveTo>
                  <a:lnTo>
                    <a:pt x="75688" y="0"/>
                  </a:lnTo>
                  <a:lnTo>
                    <a:pt x="766611" y="0"/>
                  </a:lnTo>
                  <a:lnTo>
                    <a:pt x="994771" y="131728"/>
                  </a:lnTo>
                  <a:lnTo>
                    <a:pt x="0" y="1317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8"/>
              </p:custDataLst>
            </p:nvPr>
          </p:nvSpPr>
          <p:spPr>
            <a:xfrm rot="18000000" flipH="1">
              <a:off x="7670" y="5541"/>
              <a:ext cx="7439" cy="207"/>
            </a:xfrm>
            <a:custGeom>
              <a:avLst/>
              <a:gdLst>
                <a:gd name="connsiteX0" fmla="*/ 3480670 w 4723974"/>
                <a:gd name="connsiteY0" fmla="*/ 0 h 131728"/>
                <a:gd name="connsiteX1" fmla="*/ 3480098 w 4723974"/>
                <a:gd name="connsiteY1" fmla="*/ 990 h 131728"/>
                <a:gd name="connsiteX2" fmla="*/ 3706543 w 4723974"/>
                <a:gd name="connsiteY2" fmla="*/ 131728 h 131728"/>
                <a:gd name="connsiteX3" fmla="*/ 4723974 w 4723974"/>
                <a:gd name="connsiteY3" fmla="*/ 131728 h 131728"/>
                <a:gd name="connsiteX4" fmla="*/ 4723974 w 4723974"/>
                <a:gd name="connsiteY4" fmla="*/ 108921 h 131728"/>
                <a:gd name="connsiteX5" fmla="*/ 4661087 w 4723974"/>
                <a:gd name="connsiteY5" fmla="*/ 0 h 131728"/>
                <a:gd name="connsiteX6" fmla="*/ 0 w 4723974"/>
                <a:gd name="connsiteY6" fmla="*/ 131095 h 131728"/>
                <a:gd name="connsiteX7" fmla="*/ 0 w 4723974"/>
                <a:gd name="connsiteY7" fmla="*/ 131728 h 131728"/>
                <a:gd name="connsiteX8" fmla="*/ 1003303 w 4723974"/>
                <a:gd name="connsiteY8" fmla="*/ 131728 h 131728"/>
                <a:gd name="connsiteX9" fmla="*/ 775145 w 4723974"/>
                <a:gd name="connsiteY9" fmla="*/ 1 h 131728"/>
                <a:gd name="connsiteX10" fmla="*/ 75688 w 4723974"/>
                <a:gd name="connsiteY10" fmla="*/ 0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3480098" y="990"/>
                  </a:lnTo>
                  <a:lnTo>
                    <a:pt x="3706543" y="131728"/>
                  </a:lnTo>
                  <a:lnTo>
                    <a:pt x="4723974" y="131728"/>
                  </a:lnTo>
                  <a:lnTo>
                    <a:pt x="4723974" y="108921"/>
                  </a:lnTo>
                  <a:lnTo>
                    <a:pt x="4661087" y="0"/>
                  </a:lnTo>
                  <a:close/>
                  <a:moveTo>
                    <a:pt x="0" y="131095"/>
                  </a:moveTo>
                  <a:lnTo>
                    <a:pt x="0" y="131728"/>
                  </a:lnTo>
                  <a:lnTo>
                    <a:pt x="1003303" y="131728"/>
                  </a:lnTo>
                  <a:lnTo>
                    <a:pt x="775145" y="1"/>
                  </a:lnTo>
                  <a:lnTo>
                    <a:pt x="756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custDataLst>
              <p:tags r:id="rId9"/>
            </p:custDataLst>
          </p:nvPr>
        </p:nvSpPr>
        <p:spPr>
          <a:xfrm>
            <a:off x="3661727" y="1983848"/>
            <a:ext cx="4839335" cy="1511983"/>
          </a:xfrm>
        </p:spPr>
        <p:txBody>
          <a:bodyPr lIns="90000" tIns="46800" rIns="90000" bIns="0" anchor="b" anchorCtr="0">
            <a:normAutofit/>
          </a:bodyPr>
          <a:lstStyle>
            <a:lvl1pPr algn="ctr">
              <a:defRPr sz="4600" spc="600" baseline="0">
                <a:solidFill>
                  <a:schemeClr val="bg1"/>
                </a:solidFill>
                <a:latin typeface="Arial" panose="020B0604020202020204" pitchFamily="34" charset="0"/>
                <a:ea typeface="汉仪旗黑-85S" panose="00020600040101010101" pitchFamily="18" charset="-122"/>
              </a:defRPr>
            </a:lvl1pPr>
          </a:lstStyle>
          <a:p>
            <a:r>
              <a:rPr lang="zh-CN" altLang="en-US" dirty="0"/>
              <a:t>单击</a:t>
            </a:r>
            <a:br>
              <a:rPr lang="en-US" altLang="zh-CN" dirty="0"/>
            </a:br>
            <a:r>
              <a:rPr lang="zh-CN" altLang="en-US" dirty="0"/>
              <a:t>此处编辑标题</a:t>
            </a:r>
            <a:endParaRPr lang="zh-CN" altLang="en-US" dirty="0"/>
          </a:p>
        </p:txBody>
      </p:sp>
      <p:sp>
        <p:nvSpPr>
          <p:cNvPr id="3" name="副标题 2"/>
          <p:cNvSpPr>
            <a:spLocks noGrp="1"/>
          </p:cNvSpPr>
          <p:nvPr>
            <p:ph type="subTitle" idx="1" hasCustomPrompt="1"/>
            <p:custDataLst>
              <p:tags r:id="rId10"/>
            </p:custDataLst>
          </p:nvPr>
        </p:nvSpPr>
        <p:spPr>
          <a:xfrm>
            <a:off x="3661727" y="3687198"/>
            <a:ext cx="4870332" cy="474131"/>
          </a:xfrm>
          <a:solidFill>
            <a:schemeClr val="bg1"/>
          </a:solidFill>
        </p:spPr>
        <p:txBody>
          <a:bodyPr lIns="90000" tIns="46800" rIns="90000" bIns="0" anchor="ctr" anchorCtr="0">
            <a:normAutofit/>
          </a:bodyPr>
          <a:lstStyle>
            <a:lvl1pPr marL="0" indent="0" algn="ctr" eaLnBrk="1" fontAlgn="auto" latinLnBrk="0" hangingPunct="1">
              <a:lnSpc>
                <a:spcPct val="100000"/>
              </a:lnSpc>
              <a:buNone/>
              <a:defRPr sz="1800" b="1" u="none" strike="noStrike" kern="1200" cap="none" spc="800" normalizeH="0" baseline="0">
                <a:solidFill>
                  <a:schemeClr val="accent1">
                    <a:lumMod val="50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2"/>
            </p:custDataLst>
          </p:nvPr>
        </p:nvSpPr>
        <p:spPr/>
        <p:txBody>
          <a:bodyPr/>
          <a:lstStyle/>
          <a:p>
            <a:endParaRPr lang="zh-CN" altLang="en-US" dirty="0"/>
          </a:p>
        </p:txBody>
      </p:sp>
      <p:sp>
        <p:nvSpPr>
          <p:cNvPr id="18" name="灯片编号占位符 17"/>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a:stretch>
            <a:fillRect/>
          </a:stretch>
        </p:blipFill>
        <p:spPr>
          <a:xfrm>
            <a:off x="0" y="-9953"/>
            <a:ext cx="12192000" cy="6858000"/>
          </a:xfrm>
          <a:prstGeom prst="rect">
            <a:avLst/>
          </a:prstGeom>
        </p:spPr>
      </p:pic>
      <p:sp>
        <p:nvSpPr>
          <p:cNvPr id="9" name="矩形 8"/>
          <p:cNvSpPr/>
          <p:nvPr userDrawn="1">
            <p:custDataLst>
              <p:tags r:id="rId4"/>
            </p:custDataLst>
          </p:nvPr>
        </p:nvSpPr>
        <p:spPr>
          <a:xfrm>
            <a:off x="0" y="0"/>
            <a:ext cx="121920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hasCustomPrompt="1"/>
            <p:custDataLst>
              <p:tags r:id="rId5"/>
            </p:custDataLst>
          </p:nvPr>
        </p:nvSpPr>
        <p:spPr>
          <a:xfrm>
            <a:off x="3809885" y="2626574"/>
            <a:ext cx="4572231" cy="918655"/>
          </a:xfrm>
        </p:spPr>
        <p:txBody>
          <a:bodyPr vert="horz" lIns="90000" tIns="46800" rIns="90000" bIns="46800" rtlCol="0" anchor="ctr" anchorCtr="0">
            <a:normAutofit/>
          </a:bodyPr>
          <a:lstStyle>
            <a:lvl1pPr marL="0" marR="0" algn="dist" defTabSz="914400" rtl="0" eaLnBrk="1" fontAlgn="auto" latinLnBrk="0" hangingPunct="1">
              <a:lnSpc>
                <a:spcPct val="100000"/>
              </a:lnSpc>
              <a:buNone/>
              <a:defRPr kumimoji="0" lang="zh-CN" altLang="en-US" sz="54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6" name="矩形 5"/>
          <p:cNvSpPr/>
          <p:nvPr userDrawn="1">
            <p:custDataLst>
              <p:tags r:id="rId9"/>
            </p:custDataLst>
          </p:nvPr>
        </p:nvSpPr>
        <p:spPr>
          <a:xfrm>
            <a:off x="3809884" y="1571197"/>
            <a:ext cx="4572232" cy="13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custDataLst>
              <p:tags r:id="rId10"/>
            </p:custDataLst>
          </p:nvPr>
        </p:nvSpPr>
        <p:spPr>
          <a:xfrm rot="3600000">
            <a:off x="2610061" y="3518259"/>
            <a:ext cx="4723974" cy="131728"/>
          </a:xfrm>
          <a:custGeom>
            <a:avLst/>
            <a:gdLst>
              <a:gd name="connsiteX0" fmla="*/ 3480670 w 4723974"/>
              <a:gd name="connsiteY0" fmla="*/ 0 h 131728"/>
              <a:gd name="connsiteX1" fmla="*/ 4660321 w 4723974"/>
              <a:gd name="connsiteY1" fmla="*/ 0 h 131728"/>
              <a:gd name="connsiteX2" fmla="*/ 4723974 w 4723974"/>
              <a:gd name="connsiteY2" fmla="*/ 110250 h 131728"/>
              <a:gd name="connsiteX3" fmla="*/ 4723974 w 4723974"/>
              <a:gd name="connsiteY3" fmla="*/ 131728 h 131728"/>
              <a:gd name="connsiteX4" fmla="*/ 3700035 w 4723974"/>
              <a:gd name="connsiteY4" fmla="*/ 131728 h 131728"/>
              <a:gd name="connsiteX5" fmla="*/ 3478471 w 4723974"/>
              <a:gd name="connsiteY5" fmla="*/ 3808 h 131728"/>
              <a:gd name="connsiteX6" fmla="*/ 0 w 4723974"/>
              <a:gd name="connsiteY6" fmla="*/ 131095 h 131728"/>
              <a:gd name="connsiteX7" fmla="*/ 75688 w 4723974"/>
              <a:gd name="connsiteY7" fmla="*/ 0 h 131728"/>
              <a:gd name="connsiteX8" fmla="*/ 766611 w 4723974"/>
              <a:gd name="connsiteY8" fmla="*/ 0 h 131728"/>
              <a:gd name="connsiteX9" fmla="*/ 994771 w 4723974"/>
              <a:gd name="connsiteY9" fmla="*/ 131728 h 131728"/>
              <a:gd name="connsiteX10" fmla="*/ 0 w 4723974"/>
              <a:gd name="connsiteY10" fmla="*/ 131728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4660321" y="0"/>
                </a:lnTo>
                <a:lnTo>
                  <a:pt x="4723974" y="110250"/>
                </a:lnTo>
                <a:lnTo>
                  <a:pt x="4723974" y="131728"/>
                </a:lnTo>
                <a:lnTo>
                  <a:pt x="3700035" y="131728"/>
                </a:lnTo>
                <a:lnTo>
                  <a:pt x="3478471" y="3808"/>
                </a:lnTo>
                <a:close/>
                <a:moveTo>
                  <a:pt x="0" y="131095"/>
                </a:moveTo>
                <a:lnTo>
                  <a:pt x="75688" y="0"/>
                </a:lnTo>
                <a:lnTo>
                  <a:pt x="766611" y="0"/>
                </a:lnTo>
                <a:lnTo>
                  <a:pt x="994771" y="131728"/>
                </a:lnTo>
                <a:lnTo>
                  <a:pt x="0" y="1317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custDataLst>
              <p:tags r:id="rId11"/>
            </p:custDataLst>
          </p:nvPr>
        </p:nvSpPr>
        <p:spPr>
          <a:xfrm rot="18000000" flipH="1">
            <a:off x="4870681" y="3518259"/>
            <a:ext cx="4723974" cy="131728"/>
          </a:xfrm>
          <a:custGeom>
            <a:avLst/>
            <a:gdLst>
              <a:gd name="connsiteX0" fmla="*/ 3480670 w 4723974"/>
              <a:gd name="connsiteY0" fmla="*/ 0 h 131728"/>
              <a:gd name="connsiteX1" fmla="*/ 3480098 w 4723974"/>
              <a:gd name="connsiteY1" fmla="*/ 990 h 131728"/>
              <a:gd name="connsiteX2" fmla="*/ 3706543 w 4723974"/>
              <a:gd name="connsiteY2" fmla="*/ 131728 h 131728"/>
              <a:gd name="connsiteX3" fmla="*/ 4723974 w 4723974"/>
              <a:gd name="connsiteY3" fmla="*/ 131728 h 131728"/>
              <a:gd name="connsiteX4" fmla="*/ 4723974 w 4723974"/>
              <a:gd name="connsiteY4" fmla="*/ 108921 h 131728"/>
              <a:gd name="connsiteX5" fmla="*/ 4661087 w 4723974"/>
              <a:gd name="connsiteY5" fmla="*/ 0 h 131728"/>
              <a:gd name="connsiteX6" fmla="*/ 0 w 4723974"/>
              <a:gd name="connsiteY6" fmla="*/ 131095 h 131728"/>
              <a:gd name="connsiteX7" fmla="*/ 0 w 4723974"/>
              <a:gd name="connsiteY7" fmla="*/ 131728 h 131728"/>
              <a:gd name="connsiteX8" fmla="*/ 1003303 w 4723974"/>
              <a:gd name="connsiteY8" fmla="*/ 131728 h 131728"/>
              <a:gd name="connsiteX9" fmla="*/ 775145 w 4723974"/>
              <a:gd name="connsiteY9" fmla="*/ 1 h 131728"/>
              <a:gd name="connsiteX10" fmla="*/ 75688 w 4723974"/>
              <a:gd name="connsiteY10" fmla="*/ 0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3480098" y="990"/>
                </a:lnTo>
                <a:lnTo>
                  <a:pt x="3706543" y="131728"/>
                </a:lnTo>
                <a:lnTo>
                  <a:pt x="4723974" y="131728"/>
                </a:lnTo>
                <a:lnTo>
                  <a:pt x="4723974" y="108921"/>
                </a:lnTo>
                <a:lnTo>
                  <a:pt x="4661087" y="0"/>
                </a:lnTo>
                <a:close/>
                <a:moveTo>
                  <a:pt x="0" y="131095"/>
                </a:moveTo>
                <a:lnTo>
                  <a:pt x="0" y="131728"/>
                </a:lnTo>
                <a:lnTo>
                  <a:pt x="1003303" y="131728"/>
                </a:lnTo>
                <a:lnTo>
                  <a:pt x="775145" y="1"/>
                </a:lnTo>
                <a:lnTo>
                  <a:pt x="756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3"/>
          <p:cNvSpPr>
            <a:spLocks noGrp="1"/>
          </p:cNvSpPr>
          <p:nvPr>
            <p:ph type="body" sz="quarter" idx="13" hasCustomPrompt="1"/>
            <p:custDataLst>
              <p:tags r:id="rId12"/>
            </p:custDataLst>
          </p:nvPr>
        </p:nvSpPr>
        <p:spPr>
          <a:xfrm>
            <a:off x="4147187" y="3695700"/>
            <a:ext cx="3869053" cy="466725"/>
          </a:xfrm>
          <a:solidFill>
            <a:schemeClr val="bg1"/>
          </a:solidFill>
        </p:spPr>
        <p:txBody>
          <a:bodyPr lIns="90000" tIns="46800" rIns="90000" bIns="46800" anchor="ctr" anchorCtr="0"/>
          <a:lstStyle>
            <a:lvl1pPr marL="0" indent="0" algn="ctr">
              <a:buNone/>
              <a:defRPr b="1" spc="800" baseline="0">
                <a:solidFill>
                  <a:schemeClr val="accent1">
                    <a:lumMod val="50000"/>
                  </a:schemeClr>
                </a:solidFill>
                <a:latin typeface="Arial" panose="020B0604020202020204" pitchFamily="34" charset="0"/>
              </a:defRPr>
            </a:lvl1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1134845" y="6013346"/>
            <a:ext cx="727927" cy="722158"/>
            <a:chOff x="9315334" y="5852256"/>
            <a:chExt cx="996431" cy="988534"/>
          </a:xfrm>
        </p:grpSpPr>
        <p:grpSp>
          <p:nvGrpSpPr>
            <p:cNvPr id="7" name="组合 6"/>
            <p:cNvGrpSpPr/>
            <p:nvPr/>
          </p:nvGrpSpPr>
          <p:grpSpPr>
            <a:xfrm>
              <a:off x="9315334" y="5852256"/>
              <a:ext cx="722111" cy="852040"/>
              <a:chOff x="9315334" y="5852256"/>
              <a:chExt cx="722111" cy="852040"/>
            </a:xfrm>
          </p:grpSpPr>
          <p:sp>
            <p:nvSpPr>
              <p:cNvPr id="12" name="任意多边形: 形状 11"/>
              <p:cNvSpPr/>
              <p:nvPr>
                <p:custDataLst>
                  <p:tags r:id="rId3"/>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4"/>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accent1">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9589654" y="5988750"/>
              <a:ext cx="722111" cy="852040"/>
              <a:chOff x="9315334" y="5852256"/>
              <a:chExt cx="722111" cy="852040"/>
            </a:xfrm>
          </p:grpSpPr>
          <p:sp>
            <p:nvSpPr>
              <p:cNvPr id="9" name="任意多边形: 形状 8"/>
              <p:cNvSpPr/>
              <p:nvPr>
                <p:custDataLst>
                  <p:tags r:id="rId6"/>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7"/>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8"/>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accent1">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9"/>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bg1"/>
              </a:solidFill>
              <a:latin typeface="Arial" panose="020B0604020202020204" pitchFamily="34" charset="0"/>
              <a:ea typeface="微软雅黑" panose="020B0503020204020204" charset="-122"/>
            </a:endParaRPr>
          </a:p>
        </p:txBody>
      </p:sp>
      <p:grpSp>
        <p:nvGrpSpPr>
          <p:cNvPr id="9" name="组合 8"/>
          <p:cNvGrpSpPr/>
          <p:nvPr userDrawn="1">
            <p:custDataLst>
              <p:tags r:id="rId3"/>
            </p:custDataLst>
          </p:nvPr>
        </p:nvGrpSpPr>
        <p:grpSpPr>
          <a:xfrm rot="3600000">
            <a:off x="10630535" y="5662295"/>
            <a:ext cx="1057910" cy="1247775"/>
            <a:chOff x="9315334" y="5852256"/>
            <a:chExt cx="722111" cy="852040"/>
          </a:xfrm>
        </p:grpSpPr>
        <p:sp>
          <p:nvSpPr>
            <p:cNvPr id="10" name="任意多边形: 形状 9"/>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rot="14400000">
            <a:off x="525780" y="-55880"/>
            <a:ext cx="1057910" cy="1247775"/>
            <a:chOff x="9315334" y="5852256"/>
            <a:chExt cx="722111" cy="852040"/>
          </a:xfrm>
        </p:grpSpPr>
        <p:sp>
          <p:nvSpPr>
            <p:cNvPr id="14" name="任意多边形: 形状 13"/>
            <p:cNvSpPr/>
            <p:nvPr>
              <p:custDataLst>
                <p:tags r:id="rId8"/>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281600" y="1249200"/>
            <a:ext cx="9626400" cy="723600"/>
          </a:xfrm>
        </p:spPr>
        <p:txBody>
          <a:bodyPr lIns="90000" tIns="46800" rIns="90000" bIns="46800" anchor="ct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2"/>
            </p:custDataLst>
          </p:nvPr>
        </p:nvSpPr>
        <p:spPr>
          <a:xfrm>
            <a:off x="1281113" y="2163600"/>
            <a:ext cx="9626600" cy="3445200"/>
          </a:xfrm>
        </p:spPr>
        <p:txBody>
          <a:bodyPr lIns="90000" tIns="46800" rIns="90000" bIns="46800"/>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3"/>
            </p:custDataLst>
          </p:nvPr>
        </p:nvSpPr>
        <p:spPr/>
        <p:txBody>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0" name="组合 9"/>
          <p:cNvGrpSpPr/>
          <p:nvPr userDrawn="1">
            <p:custDataLst>
              <p:tags r:id="rId3"/>
            </p:custDataLst>
          </p:nvPr>
        </p:nvGrpSpPr>
        <p:grpSpPr>
          <a:xfrm rot="3600000">
            <a:off x="-11921" y="6185955"/>
            <a:ext cx="808018" cy="953404"/>
            <a:chOff x="9315334" y="5852256"/>
            <a:chExt cx="722111" cy="852040"/>
          </a:xfrm>
        </p:grpSpPr>
        <p:sp>
          <p:nvSpPr>
            <p:cNvPr id="11" name="任意多边形: 形状 10"/>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sym typeface="+mn-ea"/>
            </a:endParaRPr>
          </a:p>
        </p:txBody>
      </p:sp>
      <p:grpSp>
        <p:nvGrpSpPr>
          <p:cNvPr id="11" name="组合 10"/>
          <p:cNvGrpSpPr/>
          <p:nvPr userDrawn="1">
            <p:custDataLst>
              <p:tags r:id="rId3"/>
            </p:custDataLst>
          </p:nvPr>
        </p:nvGrpSpPr>
        <p:grpSpPr>
          <a:xfrm>
            <a:off x="103192" y="-195951"/>
            <a:ext cx="1332070" cy="993459"/>
            <a:chOff x="430644" y="38971"/>
            <a:chExt cx="1752971" cy="1307367"/>
          </a:xfrm>
        </p:grpSpPr>
        <p:grpSp>
          <p:nvGrpSpPr>
            <p:cNvPr id="12" name="组合 11"/>
            <p:cNvGrpSpPr/>
            <p:nvPr/>
          </p:nvGrpSpPr>
          <p:grpSpPr>
            <a:xfrm rot="14400000">
              <a:off x="525797" y="-56182"/>
              <a:ext cx="1057681" cy="1247988"/>
              <a:chOff x="9315334" y="5852256"/>
              <a:chExt cx="722111" cy="852040"/>
            </a:xfrm>
          </p:grpSpPr>
          <p:sp>
            <p:nvSpPr>
              <p:cNvPr id="17" name="任意多边形: 形状 16"/>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14400000">
              <a:off x="1030780" y="193504"/>
              <a:ext cx="1057681" cy="1247988"/>
              <a:chOff x="9315334" y="5852256"/>
              <a:chExt cx="722111" cy="852040"/>
            </a:xfrm>
          </p:grpSpPr>
          <p:sp>
            <p:nvSpPr>
              <p:cNvPr id="14" name="任意多边形: 形状 13"/>
              <p:cNvSpPr/>
              <p:nvPr>
                <p:custDataLst>
                  <p:tags r:id="rId7"/>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8"/>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9"/>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10"/>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5"/>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0" name="组合 9"/>
          <p:cNvGrpSpPr/>
          <p:nvPr userDrawn="1">
            <p:custDataLst>
              <p:tags r:id="rId3"/>
            </p:custDataLst>
          </p:nvPr>
        </p:nvGrpSpPr>
        <p:grpSpPr>
          <a:xfrm rot="3600000">
            <a:off x="11262541" y="6224934"/>
            <a:ext cx="783023" cy="923911"/>
            <a:chOff x="9315334" y="5852256"/>
            <a:chExt cx="722111" cy="852040"/>
          </a:xfrm>
        </p:grpSpPr>
        <p:sp>
          <p:nvSpPr>
            <p:cNvPr id="11" name="任意多边形: 形状 10"/>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3"/>
            </p:custDataLst>
          </p:nvPr>
        </p:nvGrpSpPr>
        <p:grpSpPr>
          <a:xfrm>
            <a:off x="11134845" y="6013346"/>
            <a:ext cx="727927" cy="722158"/>
            <a:chOff x="9315334" y="5852256"/>
            <a:chExt cx="996431" cy="988534"/>
          </a:xfrm>
        </p:grpSpPr>
        <p:grpSp>
          <p:nvGrpSpPr>
            <p:cNvPr id="14" name="组合 13"/>
            <p:cNvGrpSpPr/>
            <p:nvPr/>
          </p:nvGrpSpPr>
          <p:grpSpPr>
            <a:xfrm>
              <a:off x="9315334" y="5852256"/>
              <a:ext cx="722111" cy="852040"/>
              <a:chOff x="9315334" y="5852256"/>
              <a:chExt cx="722111" cy="852040"/>
            </a:xfrm>
          </p:grpSpPr>
          <p:sp>
            <p:nvSpPr>
              <p:cNvPr id="19" name="任意多边形: 形状 18"/>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accent1">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9589654" y="5988750"/>
              <a:ext cx="722111" cy="852040"/>
              <a:chOff x="9315334" y="5852256"/>
              <a:chExt cx="722111" cy="852040"/>
            </a:xfrm>
          </p:grpSpPr>
          <p:sp>
            <p:nvSpPr>
              <p:cNvPr id="16" name="任意多边形: 形状 15"/>
              <p:cNvSpPr/>
              <p:nvPr>
                <p:custDataLst>
                  <p:tags r:id="rId7"/>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custDataLst>
                  <p:tags r:id="rId8"/>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custDataLst>
                  <p:tags r:id="rId9"/>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chemeClr val="accent1">
                  <a:lumMod val="5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10"/>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6"/>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7"/>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rot="14400000">
            <a:off x="412750" y="-691515"/>
            <a:ext cx="2033270" cy="2399665"/>
            <a:chOff x="9315334" y="5852256"/>
            <a:chExt cx="722111" cy="852040"/>
          </a:xfrm>
        </p:grpSpPr>
        <p:sp>
          <p:nvSpPr>
            <p:cNvPr id="9" name="任意多边形: 形状 8"/>
            <p:cNvSpPr/>
            <p:nvPr>
              <p:custDataLst>
                <p:tags r:id="rId4"/>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custDataLst>
                <p:tags r:id="rId5"/>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6"/>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rgbClr val="0E3661">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p:cNvGrpSpPr/>
          <p:nvPr userDrawn="1">
            <p:custDataLst>
              <p:tags r:id="rId7"/>
            </p:custDataLst>
          </p:nvPr>
        </p:nvGrpSpPr>
        <p:grpSpPr>
          <a:xfrm rot="3600000">
            <a:off x="9741535" y="5157470"/>
            <a:ext cx="2033270" cy="2399665"/>
            <a:chOff x="9315334" y="5852256"/>
            <a:chExt cx="722111" cy="852040"/>
          </a:xfrm>
        </p:grpSpPr>
        <p:sp>
          <p:nvSpPr>
            <p:cNvPr id="14" name="任意多边形: 形状 13"/>
            <p:cNvSpPr/>
            <p:nvPr>
              <p:custDataLst>
                <p:tags r:id="rId8"/>
              </p:custDataLst>
            </p:nvPr>
          </p:nvSpPr>
          <p:spPr>
            <a:xfrm>
              <a:off x="9315334" y="5929115"/>
              <a:ext cx="722111" cy="79136"/>
            </a:xfrm>
            <a:custGeom>
              <a:avLst/>
              <a:gdLst>
                <a:gd name="connsiteX0" fmla="*/ 0 w 722111"/>
                <a:gd name="connsiteY0" fmla="*/ 0 h 79136"/>
                <a:gd name="connsiteX1" fmla="*/ 722111 w 722111"/>
                <a:gd name="connsiteY1" fmla="*/ 0 h 79136"/>
                <a:gd name="connsiteX2" fmla="*/ 722111 w 722111"/>
                <a:gd name="connsiteY2" fmla="*/ 2 h 79136"/>
                <a:gd name="connsiteX3" fmla="*/ 679457 w 722111"/>
                <a:gd name="connsiteY3" fmla="*/ 2 h 79136"/>
                <a:gd name="connsiteX4" fmla="*/ 633769 w 722111"/>
                <a:gd name="connsiteY4" fmla="*/ 79136 h 79136"/>
                <a:gd name="connsiteX5" fmla="*/ 0 w 722111"/>
                <a:gd name="connsiteY5" fmla="*/ 79136 h 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111" h="79136">
                  <a:moveTo>
                    <a:pt x="0" y="0"/>
                  </a:moveTo>
                  <a:lnTo>
                    <a:pt x="722111" y="0"/>
                  </a:lnTo>
                  <a:lnTo>
                    <a:pt x="722111" y="2"/>
                  </a:lnTo>
                  <a:lnTo>
                    <a:pt x="679457" y="2"/>
                  </a:lnTo>
                  <a:lnTo>
                    <a:pt x="633769"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9"/>
              </p:custDataLst>
            </p:nvPr>
          </p:nvSpPr>
          <p:spPr>
            <a:xfrm rot="3600000">
              <a:off x="9053529" y="6238708"/>
              <a:ext cx="852040" cy="79136"/>
            </a:xfrm>
            <a:custGeom>
              <a:avLst/>
              <a:gdLst>
                <a:gd name="connsiteX0" fmla="*/ 45689 w 852040"/>
                <a:gd name="connsiteY0" fmla="*/ 0 h 79136"/>
                <a:gd name="connsiteX1" fmla="*/ 807898 w 852040"/>
                <a:gd name="connsiteY1" fmla="*/ 0 h 79136"/>
                <a:gd name="connsiteX2" fmla="*/ 852039 w 852040"/>
                <a:gd name="connsiteY2" fmla="*/ 76455 h 79136"/>
                <a:gd name="connsiteX3" fmla="*/ 852040 w 852040"/>
                <a:gd name="connsiteY3" fmla="*/ 79136 h 79136"/>
                <a:gd name="connsiteX4" fmla="*/ 0 w 852040"/>
                <a:gd name="connsiteY4" fmla="*/ 79136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807898" y="0"/>
                  </a:lnTo>
                  <a:lnTo>
                    <a:pt x="852039" y="76455"/>
                  </a:lnTo>
                  <a:lnTo>
                    <a:pt x="852040" y="79136"/>
                  </a:lnTo>
                  <a:lnTo>
                    <a:pt x="0" y="791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custDataLst>
                <p:tags r:id="rId10"/>
              </p:custDataLst>
            </p:nvPr>
          </p:nvSpPr>
          <p:spPr>
            <a:xfrm rot="18000000" flipH="1">
              <a:off x="9412873" y="6238708"/>
              <a:ext cx="852040" cy="79136"/>
            </a:xfrm>
            <a:custGeom>
              <a:avLst/>
              <a:gdLst>
                <a:gd name="connsiteX0" fmla="*/ 45689 w 852040"/>
                <a:gd name="connsiteY0" fmla="*/ 0 h 79136"/>
                <a:gd name="connsiteX1" fmla="*/ 0 w 852040"/>
                <a:gd name="connsiteY1" fmla="*/ 79136 h 79136"/>
                <a:gd name="connsiteX2" fmla="*/ 852040 w 852040"/>
                <a:gd name="connsiteY2" fmla="*/ 79136 h 79136"/>
                <a:gd name="connsiteX3" fmla="*/ 852040 w 852040"/>
                <a:gd name="connsiteY3" fmla="*/ 75741 h 79136"/>
                <a:gd name="connsiteX4" fmla="*/ 808311 w 852040"/>
                <a:gd name="connsiteY4" fmla="*/ 0 h 7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040" h="79136">
                  <a:moveTo>
                    <a:pt x="45689" y="0"/>
                  </a:moveTo>
                  <a:lnTo>
                    <a:pt x="0" y="79136"/>
                  </a:lnTo>
                  <a:lnTo>
                    <a:pt x="852040" y="79136"/>
                  </a:lnTo>
                  <a:lnTo>
                    <a:pt x="852040" y="75741"/>
                  </a:lnTo>
                  <a:lnTo>
                    <a:pt x="808311" y="0"/>
                  </a:lnTo>
                  <a:close/>
                </a:path>
              </a:pathLst>
            </a:custGeom>
            <a:solidFill>
              <a:srgbClr val="0E3661">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rotWithShape="1">
          <a:blip r:embed="rId3"/>
          <a:srcRect/>
          <a:stretch>
            <a:fillRect/>
          </a:stretch>
        </p:blipFill>
        <p:spPr>
          <a:xfrm>
            <a:off x="0" y="0"/>
            <a:ext cx="12192000" cy="6858000"/>
          </a:xfrm>
          <a:prstGeom prst="rect">
            <a:avLst/>
          </a:prstGeom>
        </p:spPr>
      </p:pic>
      <p:sp>
        <p:nvSpPr>
          <p:cNvPr id="7" name="矩形 6"/>
          <p:cNvSpPr/>
          <p:nvPr userDrawn="1">
            <p:custDataLst>
              <p:tags r:id="rId4"/>
            </p:custDataLst>
          </p:nvPr>
        </p:nvSpPr>
        <p:spPr>
          <a:xfrm>
            <a:off x="0" y="0"/>
            <a:ext cx="121920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custDataLst>
              <p:tags r:id="rId5"/>
            </p:custDataLst>
          </p:nvPr>
        </p:nvSpPr>
        <p:spPr>
          <a:xfrm>
            <a:off x="3809884" y="1571197"/>
            <a:ext cx="4572232" cy="13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custDataLst>
              <p:tags r:id="rId6"/>
            </p:custDataLst>
          </p:nvPr>
        </p:nvSpPr>
        <p:spPr>
          <a:xfrm rot="3600000">
            <a:off x="2610061" y="3518259"/>
            <a:ext cx="4723974" cy="131728"/>
          </a:xfrm>
          <a:custGeom>
            <a:avLst/>
            <a:gdLst>
              <a:gd name="connsiteX0" fmla="*/ 3480670 w 4723974"/>
              <a:gd name="connsiteY0" fmla="*/ 0 h 131728"/>
              <a:gd name="connsiteX1" fmla="*/ 4660321 w 4723974"/>
              <a:gd name="connsiteY1" fmla="*/ 0 h 131728"/>
              <a:gd name="connsiteX2" fmla="*/ 4723974 w 4723974"/>
              <a:gd name="connsiteY2" fmla="*/ 110250 h 131728"/>
              <a:gd name="connsiteX3" fmla="*/ 4723974 w 4723974"/>
              <a:gd name="connsiteY3" fmla="*/ 131728 h 131728"/>
              <a:gd name="connsiteX4" fmla="*/ 3700035 w 4723974"/>
              <a:gd name="connsiteY4" fmla="*/ 131728 h 131728"/>
              <a:gd name="connsiteX5" fmla="*/ 3478471 w 4723974"/>
              <a:gd name="connsiteY5" fmla="*/ 3808 h 131728"/>
              <a:gd name="connsiteX6" fmla="*/ 0 w 4723974"/>
              <a:gd name="connsiteY6" fmla="*/ 131095 h 131728"/>
              <a:gd name="connsiteX7" fmla="*/ 75688 w 4723974"/>
              <a:gd name="connsiteY7" fmla="*/ 0 h 131728"/>
              <a:gd name="connsiteX8" fmla="*/ 766611 w 4723974"/>
              <a:gd name="connsiteY8" fmla="*/ 0 h 131728"/>
              <a:gd name="connsiteX9" fmla="*/ 994771 w 4723974"/>
              <a:gd name="connsiteY9" fmla="*/ 131728 h 131728"/>
              <a:gd name="connsiteX10" fmla="*/ 0 w 4723974"/>
              <a:gd name="connsiteY10" fmla="*/ 131728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4660321" y="0"/>
                </a:lnTo>
                <a:lnTo>
                  <a:pt x="4723974" y="110250"/>
                </a:lnTo>
                <a:lnTo>
                  <a:pt x="4723974" y="131728"/>
                </a:lnTo>
                <a:lnTo>
                  <a:pt x="3700035" y="131728"/>
                </a:lnTo>
                <a:lnTo>
                  <a:pt x="3478471" y="3808"/>
                </a:lnTo>
                <a:close/>
                <a:moveTo>
                  <a:pt x="0" y="131095"/>
                </a:moveTo>
                <a:lnTo>
                  <a:pt x="75688" y="0"/>
                </a:lnTo>
                <a:lnTo>
                  <a:pt x="766611" y="0"/>
                </a:lnTo>
                <a:lnTo>
                  <a:pt x="994771" y="131728"/>
                </a:lnTo>
                <a:lnTo>
                  <a:pt x="0" y="1317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custDataLst>
              <p:tags r:id="rId7"/>
            </p:custDataLst>
          </p:nvPr>
        </p:nvSpPr>
        <p:spPr>
          <a:xfrm rot="18000000" flipH="1">
            <a:off x="4870681" y="3518259"/>
            <a:ext cx="4723974" cy="131728"/>
          </a:xfrm>
          <a:custGeom>
            <a:avLst/>
            <a:gdLst>
              <a:gd name="connsiteX0" fmla="*/ 3480670 w 4723974"/>
              <a:gd name="connsiteY0" fmla="*/ 0 h 131728"/>
              <a:gd name="connsiteX1" fmla="*/ 3480098 w 4723974"/>
              <a:gd name="connsiteY1" fmla="*/ 990 h 131728"/>
              <a:gd name="connsiteX2" fmla="*/ 3706543 w 4723974"/>
              <a:gd name="connsiteY2" fmla="*/ 131728 h 131728"/>
              <a:gd name="connsiteX3" fmla="*/ 4723974 w 4723974"/>
              <a:gd name="connsiteY3" fmla="*/ 131728 h 131728"/>
              <a:gd name="connsiteX4" fmla="*/ 4723974 w 4723974"/>
              <a:gd name="connsiteY4" fmla="*/ 108921 h 131728"/>
              <a:gd name="connsiteX5" fmla="*/ 4661087 w 4723974"/>
              <a:gd name="connsiteY5" fmla="*/ 0 h 131728"/>
              <a:gd name="connsiteX6" fmla="*/ 0 w 4723974"/>
              <a:gd name="connsiteY6" fmla="*/ 131095 h 131728"/>
              <a:gd name="connsiteX7" fmla="*/ 0 w 4723974"/>
              <a:gd name="connsiteY7" fmla="*/ 131728 h 131728"/>
              <a:gd name="connsiteX8" fmla="*/ 1003303 w 4723974"/>
              <a:gd name="connsiteY8" fmla="*/ 131728 h 131728"/>
              <a:gd name="connsiteX9" fmla="*/ 775145 w 4723974"/>
              <a:gd name="connsiteY9" fmla="*/ 1 h 131728"/>
              <a:gd name="connsiteX10" fmla="*/ 75688 w 4723974"/>
              <a:gd name="connsiteY10" fmla="*/ 0 h 1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3974" h="131728">
                <a:moveTo>
                  <a:pt x="3480670" y="0"/>
                </a:moveTo>
                <a:lnTo>
                  <a:pt x="3480098" y="990"/>
                </a:lnTo>
                <a:lnTo>
                  <a:pt x="3706543" y="131728"/>
                </a:lnTo>
                <a:lnTo>
                  <a:pt x="4723974" y="131728"/>
                </a:lnTo>
                <a:lnTo>
                  <a:pt x="4723974" y="108921"/>
                </a:lnTo>
                <a:lnTo>
                  <a:pt x="4661087" y="0"/>
                </a:lnTo>
                <a:close/>
                <a:moveTo>
                  <a:pt x="0" y="131095"/>
                </a:moveTo>
                <a:lnTo>
                  <a:pt x="0" y="131728"/>
                </a:lnTo>
                <a:lnTo>
                  <a:pt x="1003303" y="131728"/>
                </a:lnTo>
                <a:lnTo>
                  <a:pt x="775145" y="1"/>
                </a:lnTo>
                <a:lnTo>
                  <a:pt x="756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
            </p:custDataLst>
          </p:nvPr>
        </p:nvSpPr>
        <p:spPr>
          <a:xfrm>
            <a:off x="4084297" y="3688294"/>
            <a:ext cx="3991703" cy="450220"/>
          </a:xfrm>
          <a:solidFill>
            <a:schemeClr val="bg1"/>
          </a:solidFill>
        </p:spPr>
        <p:txBody>
          <a:bodyPr lIns="90000" tIns="46800" rIns="90000" bIns="46800" anchor="ctr" anchorCtr="0">
            <a:normAutofit/>
          </a:bodyPr>
          <a:lstStyle>
            <a:lvl1pPr algn="ctr">
              <a:defRPr sz="1800" b="0" u="none" strike="noStrike" kern="1200" cap="none" spc="300" normalizeH="0" baseline="0">
                <a:solidFill>
                  <a:schemeClr val="accent1">
                    <a:lumMod val="50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accent1">
            <a:lumMod val="50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rotWithShape="1">
          <a:blip r:embed="rId3"/>
          <a:srcRect/>
          <a:stretch>
            <a:fillRect/>
          </a:stretch>
        </p:blipFill>
        <p:spPr>
          <a:xfrm>
            <a:off x="0" y="0"/>
            <a:ext cx="12192000" cy="6858000"/>
          </a:xfrm>
          <a:prstGeom prst="rect">
            <a:avLst/>
          </a:prstGeom>
        </p:spPr>
      </p:pic>
      <p:sp>
        <p:nvSpPr>
          <p:cNvPr id="6" name="矩形 5"/>
          <p:cNvSpPr/>
          <p:nvPr userDrawn="1">
            <p:custDataLst>
              <p:tags r:id="rId4"/>
            </p:custDataLst>
          </p:nvPr>
        </p:nvSpPr>
        <p:spPr>
          <a:xfrm>
            <a:off x="0" y="0"/>
            <a:ext cx="121920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70.xml"/><Relationship Id="rId23" Type="http://schemas.openxmlformats.org/officeDocument/2006/relationships/tags" Target="../tags/tag169.xml"/><Relationship Id="rId22" Type="http://schemas.openxmlformats.org/officeDocument/2006/relationships/tags" Target="../tags/tag168.xml"/><Relationship Id="rId21" Type="http://schemas.openxmlformats.org/officeDocument/2006/relationships/tags" Target="../tags/tag167.xml"/><Relationship Id="rId20" Type="http://schemas.openxmlformats.org/officeDocument/2006/relationships/tags" Target="../tags/tag166.xml"/><Relationship Id="rId2" Type="http://schemas.openxmlformats.org/officeDocument/2006/relationships/slideLayout" Target="../slideLayouts/slideLayout2.xml"/><Relationship Id="rId19" Type="http://schemas.openxmlformats.org/officeDocument/2006/relationships/tags" Target="../tags/tag165.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chor="t" anchorCtr="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t" anchorCtr="0">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t" anchorCtr="0">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t" anchorCtr="0">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2" Type="http://schemas.openxmlformats.org/officeDocument/2006/relationships/slideLayout" Target="../slideLayouts/slideLayout7.xml"/><Relationship Id="rId11" Type="http://schemas.openxmlformats.org/officeDocument/2006/relationships/tags" Target="../tags/tag215.xml"/><Relationship Id="rId10" Type="http://schemas.openxmlformats.org/officeDocument/2006/relationships/image" Target="../media/image2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2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2.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2" Type="http://schemas.openxmlformats.org/officeDocument/2006/relationships/slideLayout" Target="../slideLayouts/slideLayout6.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4.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8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90.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94.xml"/><Relationship Id="rId5" Type="http://schemas.openxmlformats.org/officeDocument/2006/relationships/image" Target="../media/image8.png"/><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97.xml"/><Relationship Id="rId4" Type="http://schemas.openxmlformats.org/officeDocument/2006/relationships/image" Target="../media/image9.png"/><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00.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03.xml"/><Relationship Id="rId4" Type="http://schemas.openxmlformats.org/officeDocument/2006/relationships/image" Target="../media/image12.png"/><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5.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0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ph type="ctrTitle"/>
            <p:custDataLst>
              <p:tags r:id="rId1"/>
            </p:custDataLst>
          </p:nvPr>
        </p:nvSpPr>
        <p:spPr/>
        <p:txBody>
          <a:bodyPr/>
          <a:p>
            <a:r>
              <a:rPr lang="en-US" altLang="zh-CN" dirty="0"/>
              <a:t>COVID-19</a:t>
            </a:r>
            <a:r>
              <a:rPr lang="zh-CN" altLang="en-US" dirty="0"/>
              <a:t>的</a:t>
            </a:r>
            <a:br>
              <a:rPr lang="zh-CN" altLang="en-US" dirty="0"/>
            </a:br>
            <a:r>
              <a:rPr lang="zh-CN" altLang="en-US" dirty="0"/>
              <a:t>国家影响因素</a:t>
            </a:r>
            <a:endParaRPr lang="zh-CN" altLang="en-US" dirty="0"/>
          </a:p>
        </p:txBody>
      </p:sp>
      <p:sp>
        <p:nvSpPr>
          <p:cNvPr id="5" name="副标题 1"/>
          <p:cNvSpPr>
            <a:spLocks noGrp="1"/>
          </p:cNvSpPr>
          <p:nvPr>
            <p:ph type="subTitle" idx="1"/>
            <p:custDataLst>
              <p:tags r:id="rId2"/>
            </p:custDataLst>
          </p:nvPr>
        </p:nvSpPr>
        <p:spPr/>
        <p:txBody>
          <a:bodyPr>
            <a:normAutofit/>
          </a:bodyPr>
          <a:p>
            <a:r>
              <a:rPr lang="zh-CN" altLang="en-US" sz="1600" dirty="0"/>
              <a:t>陈俊任，胡先宇，冯泊翔，宋彦</a:t>
            </a:r>
            <a:endParaRPr lang="zh-CN" altLang="en-US" sz="1600"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975985"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多</a:t>
            </a:r>
            <a:r>
              <a:rPr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维分析及可视化分析结果</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652260" y="157480"/>
            <a:ext cx="4561840" cy="768350"/>
          </a:xfrm>
          <a:prstGeom prst="rect">
            <a:avLst/>
          </a:prstGeom>
          <a:noFill/>
          <a:ln>
            <a:noFill/>
          </a:ln>
          <a:effectLst>
            <a:outerShdw blurRad="76200" dist="12700" dir="2700000" sy="-23000" kx="-800400" algn="bl" rotWithShape="0">
              <a:prstClr val="black">
                <a:alpha val="20000"/>
              </a:prstClr>
            </a:outerShdw>
          </a:effectLst>
        </p:spPr>
        <p:txBody>
          <a:bodyPr wrap="square" rtlCol="0" anchor="t">
            <a:spAutoFit/>
            <a:scene3d>
              <a:camera prst="orthographicFront"/>
              <a:lightRig rig="threePt" dir="t"/>
            </a:scene3d>
          </a:bodyPr>
          <a:p>
            <a:pPr algn="ct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医疗水平维</a:t>
            </a:r>
            <a:endPar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endParaRPr>
          </a:p>
        </p:txBody>
      </p:sp>
      <p:sp>
        <p:nvSpPr>
          <p:cNvPr id="10" name="Title 6"/>
          <p:cNvSpPr txBox="1"/>
          <p:nvPr>
            <p:custDataLst>
              <p:tags r:id="rId3"/>
            </p:custDataLst>
          </p:nvPr>
        </p:nvSpPr>
        <p:spPr>
          <a:xfrm>
            <a:off x="5527675" y="594931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COVID-19感染情况与医疗水平的关系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1" name="图片 31"/>
          <p:cNvPicPr>
            <a:picLocks noChangeAspect="1"/>
          </p:cNvPicPr>
          <p:nvPr/>
        </p:nvPicPr>
        <p:blipFill>
          <a:blip r:embed="rId4"/>
          <a:stretch>
            <a:fillRect/>
          </a:stretch>
        </p:blipFill>
        <p:spPr>
          <a:xfrm>
            <a:off x="4910455" y="986790"/>
            <a:ext cx="6834505" cy="4625340"/>
          </a:xfrm>
          <a:prstGeom prst="rect">
            <a:avLst/>
          </a:prstGeom>
        </p:spPr>
      </p:pic>
      <p:sp>
        <p:nvSpPr>
          <p:cNvPr id="11" name="文本框 10"/>
          <p:cNvSpPr txBox="1"/>
          <p:nvPr/>
        </p:nvSpPr>
        <p:spPr>
          <a:xfrm>
            <a:off x="387350" y="824230"/>
            <a:ext cx="4341495" cy="5908040"/>
          </a:xfrm>
          <a:prstGeom prst="rect">
            <a:avLst/>
          </a:prstGeom>
          <a:noFill/>
        </p:spPr>
        <p:txBody>
          <a:bodyPr wrap="square" rtlCol="0">
            <a:spAutoFit/>
          </a:bodyPr>
          <a:p>
            <a:r>
              <a:rPr lang="zh-CN" altLang="en-US"/>
              <a:t> 散点图可直观看出病例数的聚合度</a:t>
            </a:r>
            <a:endParaRPr lang="zh-CN" altLang="en-US"/>
          </a:p>
          <a:p>
            <a:r>
              <a:rPr lang="zh-CN" altLang="en-US"/>
              <a:t> 由图可知，低医疗水平的国家检测病例人数也较低，其中原因可能有：</a:t>
            </a:r>
            <a:endParaRPr lang="zh-CN" altLang="en-US"/>
          </a:p>
          <a:p>
            <a:r>
              <a:rPr lang="zh-CN" altLang="en-US"/>
              <a:t>1.感染者可能并无症状，而这自然会造成检测到的病例数少于实际感染人数。</a:t>
            </a:r>
            <a:endParaRPr lang="zh-CN" altLang="en-US"/>
          </a:p>
          <a:p>
            <a:r>
              <a:rPr lang="zh-CN" altLang="en-US"/>
              <a:t>2.低医疗水平的国家检测能力也较低，可能是案例数量少的因素之一。</a:t>
            </a:r>
            <a:endParaRPr lang="zh-CN" altLang="en-US"/>
          </a:p>
          <a:p>
            <a:r>
              <a:rPr lang="zh-CN" altLang="en-US"/>
              <a:t>3.国家位置较偏，国际访客量小，疫情传播速度较慢</a:t>
            </a:r>
            <a:endParaRPr lang="zh-CN" altLang="en-US"/>
          </a:p>
          <a:p>
            <a:r>
              <a:rPr lang="zh-CN" altLang="en-US"/>
              <a:t> 除此之外，从图中可以看出，随着医疗水平的提高各个国家的总病例也聚合在10000左右，有些国家总病例数较高的缘故可能是地域因素导致了病毒的扩散和传播以及未采取防疫措施、不够重视疫情等行为导致了病例数较高。总体来看自图中央开始，随着医疗水平的提高，国家的总病例数也随之降低，病例数逐渐控制在一定范围内。说明医疗水平高的国家发现病例，控制疫情的能力也较高。</a:t>
            </a:r>
            <a:endParaRPr lang="zh-CN" altLang="en-US"/>
          </a:p>
          <a:p>
            <a:r>
              <a:rPr lang="zh-CN" altLang="en-US"/>
              <a:t>  综合而看医疗水平对于国家疫情的感染情况的影响程度较高，关联性较强。</a:t>
            </a:r>
            <a:endParaRPr lang="zh-CN" altLang="en-US"/>
          </a:p>
        </p:txBody>
      </p:sp>
      <p:sp>
        <p:nvSpPr>
          <p:cNvPr id="12" name="文本框 11"/>
          <p:cNvSpPr txBox="1"/>
          <p:nvPr/>
        </p:nvSpPr>
        <p:spPr>
          <a:xfrm>
            <a:off x="387350" y="925830"/>
            <a:ext cx="4341495" cy="3692525"/>
          </a:xfrm>
          <a:prstGeom prst="rect">
            <a:avLst/>
          </a:prstGeom>
          <a:noFill/>
        </p:spPr>
        <p:txBody>
          <a:bodyPr wrap="square" rtlCol="0">
            <a:spAutoFit/>
          </a:bodyPr>
          <a:p>
            <a:r>
              <a:rPr lang="zh-CN" altLang="en-US"/>
              <a:t>散点图可直观看出总死亡病例的聚合度。</a:t>
            </a:r>
            <a:endParaRPr lang="zh-CN" altLang="en-US"/>
          </a:p>
          <a:p>
            <a:r>
              <a:rPr lang="zh-CN" altLang="en-US"/>
              <a:t>  由图可得，与上图类似，低医疗水平的国家死亡病例也较少，其中原因与上图类似，疫情尚未在低医疗水平国家传播开以及国家检测疫情死亡人数能力较低等原因都可能导致该国家记录的死亡人数较低。</a:t>
            </a:r>
            <a:endParaRPr lang="zh-CN" altLang="en-US"/>
          </a:p>
          <a:p>
            <a:r>
              <a:rPr lang="zh-CN" altLang="en-US"/>
              <a:t>  除此之外，随着医疗水平的提高，可以看出图中总死亡人数聚合在0-200的区域内，少有一些国家的死亡人数较高，由此可得医疗水平高的国家治疗感染病例的能力也较高，对疫情的控制力也较强。</a:t>
            </a:r>
            <a:endParaRPr lang="zh-CN" altLang="en-US"/>
          </a:p>
          <a:p>
            <a:r>
              <a:rPr lang="zh-CN" altLang="en-US"/>
              <a:t>  综合而看医疗水平对于国家疫情的治愈情况的影响程度较高，关联性较强。</a:t>
            </a:r>
            <a:endParaRPr lang="zh-CN" altLang="en-US"/>
          </a:p>
        </p:txBody>
      </p:sp>
      <p:pic>
        <p:nvPicPr>
          <p:cNvPr id="32" name="图片 32"/>
          <p:cNvPicPr>
            <a:picLocks noChangeAspect="1"/>
          </p:cNvPicPr>
          <p:nvPr/>
        </p:nvPicPr>
        <p:blipFill>
          <a:blip r:embed="rId5"/>
          <a:stretch>
            <a:fillRect/>
          </a:stretch>
        </p:blipFill>
        <p:spPr>
          <a:xfrm>
            <a:off x="4910455" y="986790"/>
            <a:ext cx="7031990" cy="4625340"/>
          </a:xfrm>
          <a:prstGeom prst="rect">
            <a:avLst/>
          </a:prstGeom>
        </p:spPr>
      </p:pic>
      <p:sp>
        <p:nvSpPr>
          <p:cNvPr id="13" name="Title 6"/>
          <p:cNvSpPr txBox="1"/>
          <p:nvPr>
            <p:custDataLst>
              <p:tags r:id="rId6"/>
            </p:custDataLst>
          </p:nvPr>
        </p:nvSpPr>
        <p:spPr>
          <a:xfrm>
            <a:off x="5527040" y="594931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a:t>
            </a:r>
            <a:r>
              <a:rPr lang="zh-CN" altLang="en-US"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死亡</a:t>
            </a: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情况与医疗水平的关系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1"/>
                                        </p:tgtEl>
                                        <p:attrNameLst>
                                          <p:attrName>ppt_y</p:attrName>
                                        </p:attrNameLst>
                                      </p:cBhvr>
                                      <p:tavLst>
                                        <p:tav tm="0">
                                          <p:val>
                                            <p:strVal val="#ppt_y"/>
                                          </p:val>
                                        </p:tav>
                                        <p:tav tm="100000">
                                          <p:val>
                                            <p:strVal val="#ppt_y+#ppt_h*1.125000"/>
                                          </p:val>
                                        </p:tav>
                                      </p:tavLst>
                                    </p:anim>
                                    <p:animEffect transition="out" filter="wipe(down)">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par>
                                <p:cTn id="9" presetID="21" presetClass="exit" presetSubtype="2" fill="hold" nodeType="withEffect">
                                  <p:stCondLst>
                                    <p:cond delay="0"/>
                                  </p:stCondLst>
                                  <p:childTnLst>
                                    <p:animEffect transition="out" filter="wheel(2)">
                                      <p:cBhvr>
                                        <p:cTn id="10" dur="500"/>
                                        <p:tgtEl>
                                          <p:spTgt spid="31"/>
                                        </p:tgtEl>
                                      </p:cBhvr>
                                    </p:animEffect>
                                    <p:set>
                                      <p:cBhvr>
                                        <p:cTn id="11" dur="1" fill="hold">
                                          <p:stCondLst>
                                            <p:cond delay="500"/>
                                          </p:stCondLst>
                                        </p:cTn>
                                        <p:tgtEl>
                                          <p:spTgt spid="31"/>
                                        </p:tgtEl>
                                        <p:attrNameLst>
                                          <p:attrName>style.visibility</p:attrName>
                                        </p:attrNameLst>
                                      </p:cBhvr>
                                      <p:to>
                                        <p:strVal val="hidden"/>
                                      </p:to>
                                    </p:set>
                                  </p:childTnLst>
                                </p:cTn>
                              </p:par>
                              <p:par>
                                <p:cTn id="12" presetID="3" presetClass="exit" presetSubtype="10" fill="hold" grpId="0" nodeType="withEffect">
                                  <p:stCondLst>
                                    <p:cond delay="0"/>
                                  </p:stCondLst>
                                  <p:childTnLst>
                                    <p:animEffect transition="out" filter="blinds(horizontal)">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linds(horizontal)">
                                      <p:cBhvr>
                                        <p:cTn id="22" dur="500"/>
                                        <p:tgtEl>
                                          <p:spTgt spid="32"/>
                                        </p:tgtEl>
                                      </p:cBhvr>
                                    </p:animEffect>
                                  </p:childTnLst>
                                </p:cTn>
                              </p:par>
                              <p:par>
                                <p:cTn id="23" presetID="16" presetClass="entr" presetSubtype="21"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1"/>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975985"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多</a:t>
            </a:r>
            <a:r>
              <a:rPr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维分析及可视化分析结果</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652260" y="157480"/>
            <a:ext cx="4561840" cy="768350"/>
          </a:xfrm>
          <a:prstGeom prst="rect">
            <a:avLst/>
          </a:prstGeom>
          <a:noFill/>
          <a:ln>
            <a:noFill/>
          </a:ln>
          <a:effectLst>
            <a:outerShdw blurRad="76200" dist="12700" dir="2700000" sy="-23000" kx="-800400" algn="bl" rotWithShape="0">
              <a:prstClr val="black">
                <a:alpha val="20000"/>
              </a:prstClr>
            </a:outerShdw>
          </a:effectLst>
        </p:spPr>
        <p:txBody>
          <a:bodyPr wrap="square" rtlCol="0" anchor="t">
            <a:spAutoFit/>
            <a:scene3d>
              <a:camera prst="orthographicFront"/>
              <a:lightRig rig="threePt" dir="t"/>
            </a:scene3d>
          </a:bodyPr>
          <a:p>
            <a:pPr algn="ct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民主</a:t>
            </a: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水平维</a:t>
            </a:r>
            <a:endPar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endParaRPr>
          </a:p>
        </p:txBody>
      </p:sp>
      <p:sp>
        <p:nvSpPr>
          <p:cNvPr id="10" name="Title 6"/>
          <p:cNvSpPr txBox="1"/>
          <p:nvPr>
            <p:custDataLst>
              <p:tags r:id="rId3"/>
            </p:custDataLst>
          </p:nvPr>
        </p:nvSpPr>
        <p:spPr>
          <a:xfrm>
            <a:off x="5527675" y="594931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COVID-19感染情况与民主指数的关系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224790" y="1859915"/>
            <a:ext cx="4341495" cy="2030095"/>
          </a:xfrm>
          <a:prstGeom prst="rect">
            <a:avLst/>
          </a:prstGeom>
          <a:noFill/>
        </p:spPr>
        <p:txBody>
          <a:bodyPr wrap="square" rtlCol="0">
            <a:spAutoFit/>
          </a:bodyPr>
          <a:p>
            <a:r>
              <a:rPr lang="zh-CN" altLang="en-US"/>
              <a:t>由折线图可看出感染情况较为严重的国家集中分布在民主指数极低与民主指数较高的区段，而死亡情况的分布则较为均匀，但民主指数较高的区段的严重程度明显更甚。将民主指数分区段取中位数，则可得到较为显著的上升曲线显示随民主程度的提高COVID-19死亡人数也在增加。</a:t>
            </a:r>
            <a:endParaRPr lang="zh-CN" altLang="en-US"/>
          </a:p>
        </p:txBody>
      </p:sp>
      <p:sp>
        <p:nvSpPr>
          <p:cNvPr id="12" name="文本框 11"/>
          <p:cNvSpPr txBox="1"/>
          <p:nvPr/>
        </p:nvSpPr>
        <p:spPr>
          <a:xfrm>
            <a:off x="224790" y="1859915"/>
            <a:ext cx="4341495" cy="3138170"/>
          </a:xfrm>
          <a:prstGeom prst="rect">
            <a:avLst/>
          </a:prstGeom>
          <a:noFill/>
        </p:spPr>
        <p:txBody>
          <a:bodyPr wrap="square" rtlCol="0">
            <a:spAutoFit/>
          </a:bodyPr>
          <a:p>
            <a:r>
              <a:rPr lang="zh-CN" altLang="en-US"/>
              <a:t>考虑到民主指数的影响不够显著，我们引入HAQ指数进行综合分析，同时尝试检验假说“一个国家越民主，医疗水平越高，因疫情而死的人越多”。由图可得感染较为严重的国家集中在高民主指数高HAQ区域，低民主指数高HAQ区域也有显著个例，但民主指数与HAQ都较为中等的区间更趋向于随机分布。而从死亡情况看，高民主指数与高HAQ区域和民主指数与HAQ指数都较为中等区域都存在聚集的较为严重的国家，由其分布规律较难得出此假说。</a:t>
            </a:r>
            <a:endParaRPr lang="zh-CN" altLang="en-US"/>
          </a:p>
        </p:txBody>
      </p:sp>
      <p:sp>
        <p:nvSpPr>
          <p:cNvPr id="13" name="Title 6"/>
          <p:cNvSpPr txBox="1"/>
          <p:nvPr>
            <p:custDataLst>
              <p:tags r:id="rId4"/>
            </p:custDataLst>
          </p:nvPr>
        </p:nvSpPr>
        <p:spPr>
          <a:xfrm>
            <a:off x="5527040" y="594931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a:t>
            </a:r>
            <a:r>
              <a:rPr lang="zh-CN" altLang="en-US"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死亡</a:t>
            </a: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情况与民主指数的关系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3" name="图片 33"/>
          <p:cNvPicPr>
            <a:picLocks noChangeAspect="1"/>
          </p:cNvPicPr>
          <p:nvPr/>
        </p:nvPicPr>
        <p:blipFill>
          <a:blip r:embed="rId5"/>
          <a:stretch>
            <a:fillRect/>
          </a:stretch>
        </p:blipFill>
        <p:spPr>
          <a:xfrm>
            <a:off x="4742180" y="1555115"/>
            <a:ext cx="7172325" cy="3748405"/>
          </a:xfrm>
          <a:prstGeom prst="rect">
            <a:avLst/>
          </a:prstGeom>
        </p:spPr>
      </p:pic>
      <p:pic>
        <p:nvPicPr>
          <p:cNvPr id="34" name="图片 34"/>
          <p:cNvPicPr>
            <a:picLocks noChangeAspect="1"/>
          </p:cNvPicPr>
          <p:nvPr/>
        </p:nvPicPr>
        <p:blipFill>
          <a:blip r:embed="rId6"/>
          <a:stretch>
            <a:fillRect/>
          </a:stretch>
        </p:blipFill>
        <p:spPr>
          <a:xfrm>
            <a:off x="4728845" y="1555115"/>
            <a:ext cx="7174865" cy="3491865"/>
          </a:xfrm>
          <a:prstGeom prst="rect">
            <a:avLst/>
          </a:prstGeom>
        </p:spPr>
      </p:pic>
      <p:sp>
        <p:nvSpPr>
          <p:cNvPr id="2" name="Title 6"/>
          <p:cNvSpPr txBox="1"/>
          <p:nvPr>
            <p:custDataLst>
              <p:tags r:id="rId7"/>
            </p:custDataLst>
          </p:nvPr>
        </p:nvSpPr>
        <p:spPr>
          <a:xfrm>
            <a:off x="4872990" y="6292850"/>
            <a:ext cx="634111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COVID-19感染情况与民主指数和HAQ的关系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Title 6"/>
          <p:cNvSpPr txBox="1"/>
          <p:nvPr>
            <p:custDataLst>
              <p:tags r:id="rId8"/>
            </p:custDataLst>
          </p:nvPr>
        </p:nvSpPr>
        <p:spPr>
          <a:xfrm>
            <a:off x="4872990" y="6292850"/>
            <a:ext cx="634111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a:t>
            </a:r>
            <a:r>
              <a:rPr lang="zh-CN" altLang="en-US"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死亡</a:t>
            </a: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情况与民主指数和HAQ的关系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5" name="图片 35"/>
          <p:cNvPicPr>
            <a:picLocks noChangeAspect="1"/>
          </p:cNvPicPr>
          <p:nvPr/>
        </p:nvPicPr>
        <p:blipFill>
          <a:blip r:embed="rId9"/>
          <a:stretch>
            <a:fillRect/>
          </a:stretch>
        </p:blipFill>
        <p:spPr>
          <a:xfrm>
            <a:off x="4742180" y="1555115"/>
            <a:ext cx="7160895" cy="3824605"/>
          </a:xfrm>
          <a:prstGeom prst="rect">
            <a:avLst/>
          </a:prstGeom>
        </p:spPr>
      </p:pic>
      <p:pic>
        <p:nvPicPr>
          <p:cNvPr id="36" name="图片 36"/>
          <p:cNvPicPr>
            <a:picLocks noChangeAspect="1"/>
          </p:cNvPicPr>
          <p:nvPr/>
        </p:nvPicPr>
        <p:blipFill>
          <a:blip r:embed="rId10"/>
          <a:stretch>
            <a:fillRect/>
          </a:stretch>
        </p:blipFill>
        <p:spPr>
          <a:xfrm>
            <a:off x="4742180" y="1555115"/>
            <a:ext cx="7219950" cy="3916045"/>
          </a:xfrm>
          <a:prstGeom prst="rect">
            <a:avLst/>
          </a:prstGeom>
        </p:spPr>
      </p:pic>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strips(downLeft)">
                                      <p:cBhvr>
                                        <p:cTn id="15" dur="500"/>
                                        <p:tgtEl>
                                          <p:spTgt spid="34"/>
                                        </p:tgtEl>
                                      </p:cBhvr>
                                    </p:animEffect>
                                  </p:childTnLst>
                                </p:cTn>
                              </p:par>
                              <p:par>
                                <p:cTn id="16" presetID="16" presetClass="entr" presetSubtype="21"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xit" presetSubtype="8" fill="hold" grpId="0" nodeType="click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ppt_x-#ppt_w*1.125000"/>
                                          </p:val>
                                        </p:tav>
                                      </p:tavLst>
                                    </p:anim>
                                    <p:animEffect transition="out" filter="wipe(left)">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2" presetClass="exit" presetSubtype="2" fill="hold" nodeType="withEffect">
                                  <p:stCondLst>
                                    <p:cond delay="0"/>
                                  </p:stCondLst>
                                  <p:childTnLst>
                                    <p:anim calcmode="lin" valueType="num">
                                      <p:cBhvr additive="base">
                                        <p:cTn id="26" dur="500"/>
                                        <p:tgtEl>
                                          <p:spTgt spid="34"/>
                                        </p:tgtEl>
                                        <p:attrNameLst>
                                          <p:attrName>ppt_x</p:attrName>
                                        </p:attrNameLst>
                                      </p:cBhvr>
                                      <p:tavLst>
                                        <p:tav tm="0">
                                          <p:val>
                                            <p:strVal val="ppt_x"/>
                                          </p:val>
                                        </p:tav>
                                        <p:tav tm="100000">
                                          <p:val>
                                            <p:strVal val="1+ppt_w/2"/>
                                          </p:val>
                                        </p:tav>
                                      </p:tavLst>
                                    </p:anim>
                                    <p:anim calcmode="lin" valueType="num">
                                      <p:cBhvr additive="base">
                                        <p:cTn id="27" dur="500"/>
                                        <p:tgtEl>
                                          <p:spTgt spid="34"/>
                                        </p:tgtEl>
                                        <p:attrNameLst>
                                          <p:attrName>ppt_y</p:attrName>
                                        </p:attrNameLst>
                                      </p:cBhvr>
                                      <p:tavLst>
                                        <p:tav tm="0">
                                          <p:val>
                                            <p:strVal val="ppt_y"/>
                                          </p:val>
                                        </p:tav>
                                        <p:tav tm="100000">
                                          <p:val>
                                            <p:strVal val="ppt_y"/>
                                          </p:val>
                                        </p:tav>
                                      </p:tavLst>
                                    </p:anim>
                                    <p:set>
                                      <p:cBhvr>
                                        <p:cTn id="28" dur="1" fill="hold">
                                          <p:stCondLst>
                                            <p:cond delay="499"/>
                                          </p:stCondLst>
                                        </p:cTn>
                                        <p:tgtEl>
                                          <p:spTgt spid="34"/>
                                        </p:tgtEl>
                                        <p:attrNameLst>
                                          <p:attrName>style.visibility</p:attrName>
                                        </p:attrNameLst>
                                      </p:cBhvr>
                                      <p:to>
                                        <p:strVal val="hidden"/>
                                      </p:to>
                                    </p:set>
                                  </p:childTnLst>
                                </p:cTn>
                              </p:par>
                              <p:par>
                                <p:cTn id="29" presetID="18" presetClass="exit" presetSubtype="12" fill="hold" grpId="2" nodeType="withEffect">
                                  <p:stCondLst>
                                    <p:cond delay="0"/>
                                  </p:stCondLst>
                                  <p:childTnLst>
                                    <p:animEffect transition="out" filter="strips(downLeft)">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strips(downLeft)">
                                      <p:cBhvr>
                                        <p:cTn id="36" dur="500"/>
                                        <p:tgtEl>
                                          <p:spTgt spid="12"/>
                                        </p:tgtEl>
                                      </p:cBhvr>
                                    </p:animEffect>
                                  </p:childTnLst>
                                </p:cTn>
                              </p:par>
                              <p:par>
                                <p:cTn id="37" presetID="18" presetClass="entr" presetSubtype="12"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500"/>
                                        <p:tgtEl>
                                          <p:spTgt spid="35"/>
                                        </p:tgtEl>
                                      </p:cBhvr>
                                    </p:animEffect>
                                  </p:childTnLst>
                                </p:cTn>
                              </p:par>
                              <p:par>
                                <p:cTn id="40" presetID="16" presetClass="entr" presetSubtype="21" fill="hold" grpId="1"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xit" presetSubtype="2" fill="hold" nodeType="clickEffect">
                                  <p:stCondLst>
                                    <p:cond delay="0"/>
                                  </p:stCondLst>
                                  <p:childTnLst>
                                    <p:anim calcmode="lin" valueType="num">
                                      <p:cBhvr additive="base">
                                        <p:cTn id="46" dur="500"/>
                                        <p:tgtEl>
                                          <p:spTgt spid="35"/>
                                        </p:tgtEl>
                                        <p:attrNameLst>
                                          <p:attrName>ppt_x</p:attrName>
                                        </p:attrNameLst>
                                      </p:cBhvr>
                                      <p:tavLst>
                                        <p:tav tm="0">
                                          <p:val>
                                            <p:strVal val="#ppt_x"/>
                                          </p:val>
                                        </p:tav>
                                        <p:tav tm="100000">
                                          <p:val>
                                            <p:strVal val="#ppt_x+#ppt_w*1.125000"/>
                                          </p:val>
                                        </p:tav>
                                      </p:tavLst>
                                    </p:anim>
                                    <p:animEffect transition="out" filter="wipe(right)">
                                      <p:cBhvr>
                                        <p:cTn id="47" dur="500"/>
                                        <p:tgtEl>
                                          <p:spTgt spid="35"/>
                                        </p:tgtEl>
                                      </p:cBhvr>
                                    </p:animEffect>
                                    <p:set>
                                      <p:cBhvr>
                                        <p:cTn id="48" dur="1" fill="hold">
                                          <p:stCondLst>
                                            <p:cond delay="499"/>
                                          </p:stCondLst>
                                        </p:cTn>
                                        <p:tgtEl>
                                          <p:spTgt spid="35"/>
                                        </p:tgtEl>
                                        <p:attrNameLst>
                                          <p:attrName>style.visibility</p:attrName>
                                        </p:attrNameLst>
                                      </p:cBhvr>
                                      <p:to>
                                        <p:strVal val="hidden"/>
                                      </p:to>
                                    </p:set>
                                  </p:childTnLst>
                                </p:cTn>
                              </p:par>
                              <p:par>
                                <p:cTn id="49" presetID="18" presetClass="exit" presetSubtype="12" fill="hold" grpId="2" nodeType="withEffect">
                                  <p:stCondLst>
                                    <p:cond delay="0"/>
                                  </p:stCondLst>
                                  <p:childTnLst>
                                    <p:animEffect transition="out" filter="strips(downLeft)">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par>
                                <p:cTn id="56" presetID="16" presetClass="entr" presetSubtype="21" fill="hold" grpId="1"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arn(inVertic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1"/>
      <p:bldP spid="11" grpId="0"/>
      <p:bldP spid="13" grpId="2"/>
      <p:bldP spid="2" grpId="1"/>
      <p:bldP spid="2" grpId="2"/>
      <p:bldP spid="12"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975985"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多</a:t>
            </a:r>
            <a:r>
              <a:rPr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维分析及可视化分析结果</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652260" y="157480"/>
            <a:ext cx="4561840" cy="768350"/>
          </a:xfrm>
          <a:prstGeom prst="rect">
            <a:avLst/>
          </a:prstGeom>
          <a:noFill/>
          <a:ln>
            <a:noFill/>
          </a:ln>
          <a:effectLst>
            <a:outerShdw blurRad="76200" dist="12700" dir="2700000" sy="-23000" kx="-800400" algn="bl" rotWithShape="0">
              <a:prstClr val="black">
                <a:alpha val="20000"/>
              </a:prstClr>
            </a:outerShdw>
          </a:effectLst>
        </p:spPr>
        <p:txBody>
          <a:bodyPr wrap="square" rtlCol="0" anchor="t">
            <a:spAutoFit/>
            <a:scene3d>
              <a:camera prst="orthographicFront"/>
              <a:lightRig rig="threePt" dir="t"/>
            </a:scene3d>
          </a:bodyPr>
          <a:p>
            <a:pPr algn="ct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检测能力维</a:t>
            </a:r>
            <a:endPar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endParaRPr>
          </a:p>
        </p:txBody>
      </p:sp>
      <p:sp>
        <p:nvSpPr>
          <p:cNvPr id="10" name="Title 6"/>
          <p:cNvSpPr txBox="1"/>
          <p:nvPr>
            <p:custDataLst>
              <p:tags r:id="rId3"/>
            </p:custDataLst>
          </p:nvPr>
        </p:nvSpPr>
        <p:spPr>
          <a:xfrm>
            <a:off x="5673725" y="4345940"/>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COVID-19感染情况与检测情况的关系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305435" y="1068070"/>
            <a:ext cx="4341495" cy="5507990"/>
          </a:xfrm>
          <a:prstGeom prst="rect">
            <a:avLst/>
          </a:prstGeom>
          <a:noFill/>
        </p:spPr>
        <p:txBody>
          <a:bodyPr wrap="square" rtlCol="0">
            <a:spAutoFit/>
          </a:bodyPr>
          <a:p>
            <a:r>
              <a:rPr lang="zh-CN" altLang="en-US" sz="1600"/>
              <a:t>从图表中可以看出，在检测数目比较少的时候，感染的数目也比较少，当检测数目逐渐增加，感染的数目也开始增加，但是当检测数目增加到一定程度，感染的数目会浮动并且朝着减少的势头发展，其中的原因是：</a:t>
            </a:r>
            <a:endParaRPr lang="zh-CN" altLang="en-US" sz="1600"/>
          </a:p>
          <a:p>
            <a:r>
              <a:rPr lang="zh-CN" altLang="en-US" sz="1600"/>
              <a:t>1.在检测数目比较少时，发现的感染数目也会比较少，但当检测数目增加，感染数目会随之增加，此时感染数目少的原因是可能尚有许多感染者未被检测到或者无明显症状。</a:t>
            </a:r>
            <a:endParaRPr lang="zh-CN" altLang="en-US" sz="1600"/>
          </a:p>
          <a:p>
            <a:r>
              <a:rPr lang="zh-CN" altLang="en-US" sz="1600"/>
              <a:t>2.在检测数目的中段（10万-60万），感染数达到最大，这部分感染数多的国家相对比较发达但是医疗水平不高或者防疫措施不够到位，国内外的流通使得感染增加，但是不够发达和普及的医疗并不能遏制疫情。</a:t>
            </a:r>
            <a:endParaRPr lang="zh-CN" altLang="en-US" sz="1600"/>
          </a:p>
          <a:p>
            <a:r>
              <a:rPr lang="zh-CN" altLang="en-US" sz="1600"/>
              <a:t>3.在检测数目很大时，感染数反而减少，因为愿意去检测上百万人的国家，不仅有消灭疫情的决心，还有及时控制疫情、治疗感染者的的疾控实力，检测的人越多，发现感染者就越早，减少了传染的可能，也能够及时治疗患者。</a:t>
            </a:r>
            <a:endParaRPr lang="zh-CN" altLang="en-US" sz="1600"/>
          </a:p>
          <a:p>
            <a:r>
              <a:rPr lang="zh-CN" altLang="en-US" sz="1600"/>
              <a:t>当然其中不乏有医疗水平高并且人口少的国家，能够很好地控制疫情，检测量高而感染数目少（后面的死亡情况也是同理）</a:t>
            </a:r>
            <a:endParaRPr lang="zh-CN" altLang="en-US" sz="1600"/>
          </a:p>
        </p:txBody>
      </p:sp>
      <p:sp>
        <p:nvSpPr>
          <p:cNvPr id="12" name="文本框 11"/>
          <p:cNvSpPr txBox="1"/>
          <p:nvPr/>
        </p:nvSpPr>
        <p:spPr>
          <a:xfrm>
            <a:off x="305435" y="1145540"/>
            <a:ext cx="4341495" cy="3415030"/>
          </a:xfrm>
          <a:prstGeom prst="rect">
            <a:avLst/>
          </a:prstGeom>
          <a:noFill/>
        </p:spPr>
        <p:txBody>
          <a:bodyPr wrap="square" rtlCol="0">
            <a:spAutoFit/>
          </a:bodyPr>
          <a:p>
            <a:r>
              <a:rPr lang="zh-CN" altLang="en-US"/>
              <a:t>从图表中看出，一开始的一小段检测数目少的国家死亡数目也很少，但是后面检测数目越来越多，死亡数目却都比较高且相差不会很多。这跟每个国家的人口数有关，人口数越少的国家，死亡的数目就会很少；当一个国家人口越多，疫情就越难以控制，死亡数目就会增加，但是检测数目的增加也反映了人口多的国家对疫情的控制力度，所以检测数目越大，因为疫情而死亡的人就越少，两个元素相互制约，导致人口多的国家检测量高，避免了一些死亡，所以死亡情况不会有很大的浮动。</a:t>
            </a:r>
            <a:endParaRPr lang="zh-CN" altLang="en-US"/>
          </a:p>
        </p:txBody>
      </p:sp>
      <p:sp>
        <p:nvSpPr>
          <p:cNvPr id="13" name="Title 6"/>
          <p:cNvSpPr txBox="1"/>
          <p:nvPr>
            <p:custDataLst>
              <p:tags r:id="rId4"/>
            </p:custDataLst>
          </p:nvPr>
        </p:nvSpPr>
        <p:spPr>
          <a:xfrm>
            <a:off x="5673725" y="4345940"/>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COVID-19死亡情况与检测情况的关系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7" name="图片 37"/>
          <p:cNvPicPr>
            <a:picLocks noChangeAspect="1"/>
          </p:cNvPicPr>
          <p:nvPr/>
        </p:nvPicPr>
        <p:blipFill>
          <a:blip r:embed="rId5"/>
          <a:stretch>
            <a:fillRect/>
          </a:stretch>
        </p:blipFill>
        <p:spPr>
          <a:xfrm>
            <a:off x="4930775" y="1145540"/>
            <a:ext cx="7086600" cy="2460625"/>
          </a:xfrm>
          <a:prstGeom prst="rect">
            <a:avLst/>
          </a:prstGeom>
        </p:spPr>
      </p:pic>
      <p:pic>
        <p:nvPicPr>
          <p:cNvPr id="38" name="图片 38"/>
          <p:cNvPicPr>
            <a:picLocks noChangeAspect="1"/>
          </p:cNvPicPr>
          <p:nvPr/>
        </p:nvPicPr>
        <p:blipFill>
          <a:blip r:embed="rId6"/>
          <a:stretch>
            <a:fillRect/>
          </a:stretch>
        </p:blipFill>
        <p:spPr>
          <a:xfrm>
            <a:off x="4930775" y="1145540"/>
            <a:ext cx="7084695" cy="277812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1"/>
                                        </p:tgtEl>
                                        <p:attrNameLst>
                                          <p:attrName>ppt_y</p:attrName>
                                        </p:attrNameLst>
                                      </p:cBhvr>
                                      <p:tavLst>
                                        <p:tav tm="0">
                                          <p:val>
                                            <p:strVal val="#ppt_y"/>
                                          </p:val>
                                        </p:tav>
                                        <p:tav tm="100000">
                                          <p:val>
                                            <p:strVal val="#ppt_y+#ppt_h*1.125000"/>
                                          </p:val>
                                        </p:tav>
                                      </p:tavLst>
                                    </p:anim>
                                    <p:animEffect transition="out" filter="wipe(down)">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par>
                                <p:cTn id="9" presetID="3" presetClass="exit" presetSubtype="10" fill="hold" grpId="0" nodeType="withEffect">
                                  <p:stCondLst>
                                    <p:cond delay="0"/>
                                  </p:stCondLst>
                                  <p:childTnLst>
                                    <p:animEffect transition="out" filter="blinds(horizontal)">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8" presetClass="exit" presetSubtype="12" fill="hold" nodeType="withEffect">
                                  <p:stCondLst>
                                    <p:cond delay="0"/>
                                  </p:stCondLst>
                                  <p:childTnLst>
                                    <p:animEffect transition="out" filter="strips(downLeft)">
                                      <p:cBhvr>
                                        <p:cTn id="13" dur="500"/>
                                        <p:tgtEl>
                                          <p:spTgt spid="37"/>
                                        </p:tgtEl>
                                      </p:cBhvr>
                                    </p:animEffect>
                                    <p:set>
                                      <p:cBhvr>
                                        <p:cTn id="14" dur="1" fill="hold">
                                          <p:stCondLst>
                                            <p:cond delay="499"/>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500"/>
                                        <p:tgtEl>
                                          <p:spTgt spid="12"/>
                                        </p:tgtEl>
                                      </p:cBhvr>
                                    </p:animEffect>
                                  </p:childTnLst>
                                </p:cTn>
                              </p:par>
                              <p:par>
                                <p:cTn id="20" presetID="16" presetClass="entr" presetSubtype="21" fill="hold" grpId="1"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8" presetClass="entr" presetSubtype="16" fill="hold" nodeType="withEffect">
                                  <p:stCondLst>
                                    <p:cond delay="0"/>
                                  </p:stCondLst>
                                  <p:childTnLst>
                                    <p:set>
                                      <p:cBhvr>
                                        <p:cTn id="24" dur="500" fill="hold">
                                          <p:stCondLst>
                                            <p:cond delay="0"/>
                                          </p:stCondLst>
                                        </p:cTn>
                                        <p:tgtEl>
                                          <p:spTgt spid="38"/>
                                        </p:tgtEl>
                                        <p:attrNameLst>
                                          <p:attrName>style.visibility</p:attrName>
                                        </p:attrNameLst>
                                      </p:cBhvr>
                                      <p:to>
                                        <p:strVal val="visible"/>
                                      </p:to>
                                    </p:set>
                                    <p:animEffect transition="in" filter="diamond(in)">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1"/>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975985"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多</a:t>
            </a:r>
            <a:r>
              <a:rPr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维分析及可视化分析结果</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652260" y="157480"/>
            <a:ext cx="4561840" cy="768350"/>
          </a:xfrm>
          <a:prstGeom prst="rect">
            <a:avLst/>
          </a:prstGeom>
          <a:noFill/>
          <a:ln>
            <a:noFill/>
          </a:ln>
          <a:effectLst>
            <a:outerShdw blurRad="76200" dist="12700" dir="2700000" sy="-23000" kx="-800400" algn="bl" rotWithShape="0">
              <a:prstClr val="black">
                <a:alpha val="20000"/>
              </a:prstClr>
            </a:outerShdw>
          </a:effectLst>
        </p:spPr>
        <p:txBody>
          <a:bodyPr wrap="square" rtlCol="0" anchor="t">
            <a:spAutoFit/>
            <a:scene3d>
              <a:camera prst="orthographicFront"/>
              <a:lightRig rig="threePt" dir="t"/>
            </a:scene3d>
          </a:bodyPr>
          <a:p>
            <a:pPr algn="ct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经济水平</a:t>
            </a: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维</a:t>
            </a:r>
            <a:endPar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endParaRPr>
          </a:p>
        </p:txBody>
      </p:sp>
      <p:sp>
        <p:nvSpPr>
          <p:cNvPr id="10" name="Title 6"/>
          <p:cNvSpPr txBox="1"/>
          <p:nvPr>
            <p:custDataLst>
              <p:tags r:id="rId3"/>
            </p:custDataLst>
          </p:nvPr>
        </p:nvSpPr>
        <p:spPr>
          <a:xfrm>
            <a:off x="5613400" y="532193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COVID-19感染情况与经济水平的关系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305435" y="1068070"/>
            <a:ext cx="4341495" cy="4030980"/>
          </a:xfrm>
          <a:prstGeom prst="rect">
            <a:avLst/>
          </a:prstGeom>
          <a:noFill/>
        </p:spPr>
        <p:txBody>
          <a:bodyPr wrap="square" rtlCol="0">
            <a:spAutoFit/>
          </a:bodyPr>
          <a:p>
            <a:r>
              <a:rPr lang="zh-CN" altLang="en-US" sz="1600"/>
              <a:t>感染数和死亡数都很少有两种情况：</a:t>
            </a:r>
            <a:endParaRPr lang="zh-CN" altLang="en-US" sz="1600"/>
          </a:p>
          <a:p>
            <a:r>
              <a:rPr lang="zh-CN" altLang="en-US" sz="1600"/>
              <a:t>1.因为国家人口很少，疫情比较容易控制，因此GDP也较少，这样的情况集中在GDP比较的国家（图表的左边）。</a:t>
            </a:r>
            <a:endParaRPr lang="zh-CN" altLang="en-US" sz="1600"/>
          </a:p>
          <a:p>
            <a:r>
              <a:rPr lang="zh-CN" altLang="en-US" sz="1600"/>
              <a:t>2.国家很发达，GDP较高，医疗水平高并且人口也不是特别多（图表右边的一些国家）。</a:t>
            </a:r>
            <a:endParaRPr lang="zh-CN" altLang="en-US" sz="1600"/>
          </a:p>
          <a:p>
            <a:r>
              <a:rPr lang="zh-CN" altLang="en-US" sz="1600"/>
              <a:t>死亡数比感染数多出很多的国家是一些人口很多的落后国家，因为这种情况发生在图表左边，这些国家的GDP比较少，死亡数目却很高，医疗水平较低，检测到的感染数远少于死亡数目。</a:t>
            </a:r>
            <a:endParaRPr lang="zh-CN" altLang="en-US" sz="1600"/>
          </a:p>
          <a:p>
            <a:r>
              <a:rPr lang="zh-CN" altLang="en-US" sz="1600"/>
              <a:t>死亡数比感染数多一些的国家的GDP分布在图表的中间，不落后但是也不够发达，人均医疗水平不够高，不能及时发现和治疗一些感染者。</a:t>
            </a:r>
            <a:endParaRPr lang="zh-CN" altLang="en-US" sz="1600"/>
          </a:p>
          <a:p>
            <a:r>
              <a:rPr lang="zh-CN" altLang="en-US" sz="1600"/>
              <a:t>死亡数不大于感染数的国家的GDP比较高，医疗水平比较发达、医疗体系比较完善，感染者通常能被及时发现和治疗。</a:t>
            </a:r>
            <a:endParaRPr lang="zh-CN" altLang="en-US" sz="1600"/>
          </a:p>
        </p:txBody>
      </p:sp>
      <p:sp>
        <p:nvSpPr>
          <p:cNvPr id="13" name="Title 6"/>
          <p:cNvSpPr txBox="1"/>
          <p:nvPr>
            <p:custDataLst>
              <p:tags r:id="rId4"/>
            </p:custDataLst>
          </p:nvPr>
        </p:nvSpPr>
        <p:spPr>
          <a:xfrm>
            <a:off x="5614035" y="532193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COVID-19死亡情况与经济水平的关系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9" name="图片 39"/>
          <p:cNvPicPr>
            <a:picLocks noChangeAspect="1"/>
          </p:cNvPicPr>
          <p:nvPr/>
        </p:nvPicPr>
        <p:blipFill>
          <a:blip r:embed="rId5"/>
          <a:stretch>
            <a:fillRect/>
          </a:stretch>
        </p:blipFill>
        <p:spPr>
          <a:xfrm>
            <a:off x="4886325" y="1068070"/>
            <a:ext cx="7055485" cy="3843655"/>
          </a:xfrm>
          <a:prstGeom prst="rect">
            <a:avLst/>
          </a:prstGeom>
        </p:spPr>
      </p:pic>
      <p:pic>
        <p:nvPicPr>
          <p:cNvPr id="47" name="图片 47"/>
          <p:cNvPicPr>
            <a:picLocks noChangeAspect="1"/>
          </p:cNvPicPr>
          <p:nvPr/>
        </p:nvPicPr>
        <p:blipFill>
          <a:blip r:embed="rId6"/>
          <a:stretch>
            <a:fillRect/>
          </a:stretch>
        </p:blipFill>
        <p:spPr>
          <a:xfrm>
            <a:off x="4886325" y="1068070"/>
            <a:ext cx="7040880" cy="3843655"/>
          </a:xfrm>
          <a:prstGeom prst="rect">
            <a:avLst/>
          </a:prstGeom>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8" presetClass="exit" presetSubtype="12" fill="hold" nodeType="withEffect">
                                  <p:stCondLst>
                                    <p:cond delay="0"/>
                                  </p:stCondLst>
                                  <p:childTnLst>
                                    <p:animEffect transition="out" filter="strips(downLeft)">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linds(horizontal)">
                                      <p:cBhvr>
                                        <p:cTn id="15" dur="500"/>
                                        <p:tgtEl>
                                          <p:spTgt spid="47"/>
                                        </p:tgtEl>
                                      </p:cBhvr>
                                    </p:animEffect>
                                  </p:childTnLst>
                                </p:cTn>
                              </p:par>
                              <p:par>
                                <p:cTn id="16" presetID="16" presetClass="entr" presetSubtype="21"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975985"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04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多</a:t>
            </a:r>
            <a:r>
              <a:rPr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维分析及可视化分析结果</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652260" y="157480"/>
            <a:ext cx="4561840" cy="768350"/>
          </a:xfrm>
          <a:prstGeom prst="rect">
            <a:avLst/>
          </a:prstGeom>
          <a:noFill/>
          <a:ln>
            <a:noFill/>
          </a:ln>
          <a:effectLst>
            <a:outerShdw blurRad="76200" dist="12700" dir="2700000" sy="-23000" kx="-800400" algn="bl" rotWithShape="0">
              <a:prstClr val="black">
                <a:alpha val="20000"/>
              </a:prstClr>
            </a:outerShdw>
          </a:effectLst>
        </p:spPr>
        <p:txBody>
          <a:bodyPr wrap="square" rtlCol="0" anchor="t">
            <a:spAutoFit/>
            <a:scene3d>
              <a:camera prst="orthographicFront"/>
              <a:lightRig rig="threePt" dir="t"/>
            </a:scene3d>
          </a:bodyPr>
          <a:p>
            <a:pPr algn="ctr"/>
            <a:r>
              <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rPr>
              <a:t>人口密度维</a:t>
            </a:r>
            <a:endParaRPr lang="zh-CN" altLang="en-US" sz="4400" b="1">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endParaRPr>
          </a:p>
        </p:txBody>
      </p:sp>
      <p:sp>
        <p:nvSpPr>
          <p:cNvPr id="10" name="Title 6"/>
          <p:cNvSpPr txBox="1"/>
          <p:nvPr>
            <p:custDataLst>
              <p:tags r:id="rId3"/>
            </p:custDataLst>
          </p:nvPr>
        </p:nvSpPr>
        <p:spPr>
          <a:xfrm>
            <a:off x="5613400" y="532193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COVID-19感染情况与人口密度的关系</a:t>
            </a:r>
            <a:endParaRPr sz="20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305435" y="1068070"/>
            <a:ext cx="4341495" cy="3538220"/>
          </a:xfrm>
          <a:prstGeom prst="rect">
            <a:avLst/>
          </a:prstGeom>
          <a:noFill/>
        </p:spPr>
        <p:txBody>
          <a:bodyPr wrap="square" rtlCol="0">
            <a:spAutoFit/>
          </a:bodyPr>
          <a:p>
            <a:r>
              <a:rPr lang="zh-CN" altLang="en-US" sz="1600"/>
              <a:t>由图可知人口密度较高的国家普遍感染与死亡人数也较多，人口密度较小的国家普遍感染与死亡人数不高，其中的原因可能有几点：</a:t>
            </a:r>
            <a:endParaRPr lang="zh-CN" altLang="en-US" sz="1600"/>
          </a:p>
          <a:p>
            <a:r>
              <a:rPr lang="zh-CN" altLang="en-US" sz="1600"/>
              <a:t>1.人口密度越高国民聚集度越高，在人群聚集的情况下病毒更容易传播</a:t>
            </a:r>
            <a:endParaRPr lang="zh-CN" altLang="en-US" sz="1600"/>
          </a:p>
          <a:p>
            <a:r>
              <a:rPr lang="zh-CN" altLang="en-US" sz="1600"/>
              <a:t>2.人口密度越高的国家国际人流量越高，可能导致国民在外国感染后回国传播的概率变高</a:t>
            </a:r>
            <a:endParaRPr lang="zh-CN" altLang="en-US" sz="1600"/>
          </a:p>
          <a:p>
            <a:r>
              <a:rPr lang="zh-CN" altLang="en-US" sz="1600"/>
              <a:t>3.人口密度较高的国家多数发展水平不高，医疗水平也相对较低，控制疫情的能力较为薄弱</a:t>
            </a:r>
            <a:endParaRPr lang="zh-CN" altLang="en-US" sz="1600"/>
          </a:p>
          <a:p>
            <a:r>
              <a:rPr lang="zh-CN" altLang="en-US" sz="1600"/>
              <a:t>  人口密度与感染和死亡数之间的关联性并没有非常高，可以观察到有部分人口密度较高的国家感染与死亡人数较少，人口密度较低的国家感染与死亡人数较多，其中原因可能与医疗水平等其他因素有关。</a:t>
            </a:r>
            <a:endParaRPr lang="zh-CN" altLang="en-US" sz="1600"/>
          </a:p>
        </p:txBody>
      </p:sp>
      <p:sp>
        <p:nvSpPr>
          <p:cNvPr id="13" name="Title 6"/>
          <p:cNvSpPr txBox="1"/>
          <p:nvPr>
            <p:custDataLst>
              <p:tags r:id="rId4"/>
            </p:custDataLst>
          </p:nvPr>
        </p:nvSpPr>
        <p:spPr>
          <a:xfrm>
            <a:off x="5613400" y="5321935"/>
            <a:ext cx="56007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sz="2000" b="1" spc="300">
                <a:ln w="3175">
                  <a:noFill/>
                  <a:prstDash val="dash"/>
                </a:ln>
                <a:solidFill>
                  <a:schemeClr val="bg1"/>
                </a:solidFill>
                <a:latin typeface="微软雅黑" panose="020B0503020204020204" charset="-122"/>
                <a:ea typeface="微软雅黑" panose="020B0503020204020204" charset="-122"/>
                <a:cs typeface="微软雅黑" panose="020B0503020204020204" charset="-122"/>
                <a:sym typeface="+mn-ea"/>
              </a:rPr>
              <a:t>COVID-19死亡情况与人口密度的关系</a:t>
            </a:r>
            <a:endParaRPr sz="2000" b="1" spc="300">
              <a:ln w="3175">
                <a:noFill/>
                <a:prstDash val="dash"/>
              </a:ln>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45" name="图片 1" descr="IMG_256"/>
          <p:cNvPicPr>
            <a:picLocks noChangeAspect="1"/>
          </p:cNvPicPr>
          <p:nvPr/>
        </p:nvPicPr>
        <p:blipFill>
          <a:blip r:embed="rId5"/>
          <a:stretch>
            <a:fillRect/>
          </a:stretch>
        </p:blipFill>
        <p:spPr>
          <a:xfrm>
            <a:off x="4887595" y="1068070"/>
            <a:ext cx="6828790" cy="3538855"/>
          </a:xfrm>
          <a:prstGeom prst="rect">
            <a:avLst/>
          </a:prstGeom>
          <a:noFill/>
          <a:ln w="9525">
            <a:noFill/>
          </a:ln>
        </p:spPr>
      </p:pic>
      <p:pic>
        <p:nvPicPr>
          <p:cNvPr id="46" name="图片 2" descr="IMG_256"/>
          <p:cNvPicPr>
            <a:picLocks noChangeAspect="1"/>
          </p:cNvPicPr>
          <p:nvPr/>
        </p:nvPicPr>
        <p:blipFill>
          <a:blip r:embed="rId6"/>
          <a:stretch>
            <a:fillRect/>
          </a:stretch>
        </p:blipFill>
        <p:spPr>
          <a:xfrm>
            <a:off x="4887595" y="1068070"/>
            <a:ext cx="6852920" cy="3538855"/>
          </a:xfrm>
          <a:prstGeom prst="rect">
            <a:avLst/>
          </a:prstGeom>
          <a:noFill/>
          <a:ln w="9525">
            <a:noFill/>
          </a:ln>
        </p:spPr>
      </p:pic>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500"/>
                                        <p:tgtEl>
                                          <p:spTgt spid="45"/>
                                        </p:tgtEl>
                                      </p:cBhvr>
                                    </p:animEffect>
                                    <p:set>
                                      <p:cBhvr>
                                        <p:cTn id="7" dur="1" fill="hold">
                                          <p:stCondLst>
                                            <p:cond delay="500"/>
                                          </p:stCondLst>
                                        </p:cTn>
                                        <p:tgtEl>
                                          <p:spTgt spid="45"/>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500" fill="hold">
                                          <p:stCondLst>
                                            <p:cond delay="0"/>
                                          </p:stCondLst>
                                        </p:cTn>
                                        <p:tgtEl>
                                          <p:spTgt spid="46"/>
                                        </p:tgtEl>
                                        <p:attrNameLst>
                                          <p:attrName>style.visibility</p:attrName>
                                        </p:attrNameLst>
                                      </p:cBhvr>
                                      <p:to>
                                        <p:strVal val="visible"/>
                                      </p:to>
                                    </p:set>
                                    <p:animEffect transition="in" filter="wheel(1)">
                                      <p:cBhvr>
                                        <p:cTn id="15" dur="500"/>
                                        <p:tgtEl>
                                          <p:spTgt spid="46"/>
                                        </p:tgtEl>
                                      </p:cBhvr>
                                    </p:animEffect>
                                  </p:childTnLst>
                                </p:cTn>
                              </p:par>
                              <p:par>
                                <p:cTn id="16" presetID="16" presetClass="entr" presetSubtype="21"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941606" y="1965973"/>
            <a:ext cx="2280213" cy="645160"/>
          </a:xfrm>
          <a:prstGeom prst="rect">
            <a:avLst/>
          </a:prstGeom>
          <a:noFill/>
        </p:spPr>
        <p:txBody>
          <a:bodyPr wrap="square" rtlCol="0">
            <a:spAutoFit/>
          </a:bodyPr>
          <a:lstStyle/>
          <a:p>
            <a:pPr algn="dist"/>
            <a:r>
              <a:rPr lang="en-US" altLang="zh-CN" sz="3600" dirty="0">
                <a:solidFill>
                  <a:schemeClr val="bg1"/>
                </a:solidFill>
              </a:rPr>
              <a:t>2020</a:t>
            </a:r>
            <a:endParaRPr lang="en-US" altLang="zh-CN" sz="3600" dirty="0">
              <a:solidFill>
                <a:schemeClr val="bg1"/>
              </a:solidFill>
            </a:endParaRPr>
          </a:p>
        </p:txBody>
      </p:sp>
      <p:sp>
        <p:nvSpPr>
          <p:cNvPr id="3" name="标题 2"/>
          <p:cNvSpPr>
            <a:spLocks noGrp="1"/>
          </p:cNvSpPr>
          <p:nvPr>
            <p:ph type="title"/>
            <p:custDataLst>
              <p:tags r:id="rId2"/>
            </p:custDataLst>
          </p:nvPr>
        </p:nvSpPr>
        <p:spPr/>
        <p:txBody>
          <a:bodyPr/>
          <a:lstStyle/>
          <a:p>
            <a:r>
              <a:rPr lang="zh-CN" altLang="en-US" dirty="0"/>
              <a:t>谢谢观看</a:t>
            </a:r>
            <a:endParaRPr lang="zh-CN" altLang="en-US" dirty="0"/>
          </a:p>
        </p:txBody>
      </p:sp>
      <p:sp>
        <p:nvSpPr>
          <p:cNvPr id="4" name="文本占位符 3"/>
          <p:cNvSpPr>
            <a:spLocks noGrp="1"/>
          </p:cNvSpPr>
          <p:nvPr>
            <p:ph type="body" sz="quarter" idx="13"/>
            <p:custDataLst>
              <p:tags r:id="rId3"/>
            </p:custDataLst>
          </p:nvPr>
        </p:nvSpPr>
        <p:spPr/>
        <p:txBody>
          <a:bodyPr/>
          <a:lstStyle/>
          <a:p>
            <a:r>
              <a:rPr lang="zh-CN" altLang="en-US" dirty="0"/>
              <a:t>数据仓库</a:t>
            </a:r>
            <a:endParaRPr lang="zh-CN" altLang="en-US" dirty="0"/>
          </a:p>
        </p:txBody>
      </p:sp>
      <p:sp>
        <p:nvSpPr>
          <p:cNvPr id="2" name="文本占位符 3"/>
          <p:cNvSpPr>
            <a:spLocks noGrp="1"/>
          </p:cNvSpPr>
          <p:nvPr>
            <p:custDataLst>
              <p:tags r:id="rId4"/>
            </p:custDataLst>
          </p:nvPr>
        </p:nvSpPr>
        <p:spPr>
          <a:xfrm>
            <a:off x="8322945" y="5173980"/>
            <a:ext cx="3869055" cy="1684020"/>
          </a:xfrm>
          <a:prstGeom prst="rect">
            <a:avLst/>
          </a:prstGeom>
          <a:noFill/>
          <a:extLst>
            <a:ext uri="{909E8E84-426E-40DD-AFC4-6F175D3DCCD1}">
              <a14:hiddenFill xmlns:a14="http://schemas.microsoft.com/office/drawing/2010/main">
                <a:solidFill>
                  <a:schemeClr val="tx2"/>
                </a:solidFill>
              </a14:hiddenFill>
            </a:ext>
          </a:extLst>
        </p:spPr>
        <p:txBody>
          <a:bodyPr vert="horz" lIns="90000" tIns="46800" rIns="90000" bIns="46800" rtlCol="0" anchor="ctr" anchorCtr="0">
            <a:noAutofit/>
          </a:bodyPr>
          <a:lstStyle>
            <a:lvl1pPr marL="0" indent="0" algn="ctr" defTabSz="914400" rtl="0" eaLnBrk="1" fontAlgn="auto" latinLnBrk="0" hangingPunct="1">
              <a:lnSpc>
                <a:spcPct val="130000"/>
              </a:lnSpc>
              <a:spcBef>
                <a:spcPts val="0"/>
              </a:spcBef>
              <a:spcAft>
                <a:spcPts val="1000"/>
              </a:spcAft>
              <a:buFont typeface="Arial" panose="020B0604020202020204" pitchFamily="34" charset="0"/>
              <a:buNone/>
              <a:defRPr sz="1600" b="1" u="none" strike="noStrike" kern="1200" cap="none" spc="800" normalizeH="0" baseline="0">
                <a:solidFill>
                  <a:schemeClr val="accent1">
                    <a:lumMod val="5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pc="0">
              <a:solidFill>
                <a:schemeClr val="bg1"/>
              </a:solidFill>
              <a:latin typeface="仿宋" panose="02010609060101010101" charset="-122"/>
              <a:ea typeface="仿宋" panose="02010609060101010101" charset="-122"/>
              <a:cs typeface="仿宋" panose="02010609060101010101" charset="-122"/>
            </a:endParaRPr>
          </a:p>
          <a:p>
            <a:r>
              <a:rPr lang="zh-CN" altLang="en-US" spc="0">
                <a:solidFill>
                  <a:schemeClr val="bg1"/>
                </a:solidFill>
                <a:latin typeface="仿宋" panose="02010609060101010101" charset="-122"/>
                <a:ea typeface="仿宋" panose="02010609060101010101" charset="-122"/>
                <a:cs typeface="仿宋" panose="02010609060101010101" charset="-122"/>
              </a:rPr>
              <a:t>24320182203172</a:t>
            </a:r>
            <a:r>
              <a:rPr lang="en-US" altLang="zh-CN" spc="0">
                <a:solidFill>
                  <a:schemeClr val="bg1"/>
                </a:solidFill>
                <a:latin typeface="仿宋" panose="02010609060101010101" charset="-122"/>
                <a:ea typeface="仿宋" panose="02010609060101010101" charset="-122"/>
                <a:cs typeface="仿宋" panose="02010609060101010101" charset="-122"/>
              </a:rPr>
              <a:t>	</a:t>
            </a:r>
            <a:r>
              <a:rPr lang="zh-CN" altLang="en-US" spc="0">
                <a:solidFill>
                  <a:schemeClr val="bg1"/>
                </a:solidFill>
                <a:latin typeface="仿宋" panose="02010609060101010101" charset="-122"/>
                <a:ea typeface="仿宋" panose="02010609060101010101" charset="-122"/>
                <a:cs typeface="仿宋" panose="02010609060101010101" charset="-122"/>
              </a:rPr>
              <a:t>陈俊任</a:t>
            </a:r>
            <a:endParaRPr lang="zh-CN" altLang="en-US" spc="0">
              <a:solidFill>
                <a:schemeClr val="bg1"/>
              </a:solidFill>
              <a:latin typeface="仿宋" panose="02010609060101010101" charset="-122"/>
              <a:ea typeface="仿宋" panose="02010609060101010101" charset="-122"/>
              <a:cs typeface="仿宋" panose="02010609060101010101" charset="-122"/>
            </a:endParaRPr>
          </a:p>
          <a:p>
            <a:r>
              <a:rPr lang="zh-CN" altLang="en-US" spc="0">
                <a:solidFill>
                  <a:schemeClr val="bg1"/>
                </a:solidFill>
                <a:latin typeface="仿宋" panose="02010609060101010101" charset="-122"/>
                <a:ea typeface="仿宋" panose="02010609060101010101" charset="-122"/>
                <a:cs typeface="仿宋" panose="02010609060101010101" charset="-122"/>
              </a:rPr>
              <a:t>24320182203200</a:t>
            </a:r>
            <a:r>
              <a:rPr lang="en-US" altLang="zh-CN" spc="0">
                <a:solidFill>
                  <a:schemeClr val="bg1"/>
                </a:solidFill>
                <a:latin typeface="仿宋" panose="02010609060101010101" charset="-122"/>
                <a:ea typeface="仿宋" panose="02010609060101010101" charset="-122"/>
                <a:cs typeface="仿宋" panose="02010609060101010101" charset="-122"/>
              </a:rPr>
              <a:t>	</a:t>
            </a:r>
            <a:r>
              <a:rPr lang="zh-CN" altLang="en-US" spc="0">
                <a:solidFill>
                  <a:schemeClr val="bg1"/>
                </a:solidFill>
                <a:latin typeface="仿宋" panose="02010609060101010101" charset="-122"/>
                <a:ea typeface="仿宋" panose="02010609060101010101" charset="-122"/>
                <a:cs typeface="仿宋" panose="02010609060101010101" charset="-122"/>
              </a:rPr>
              <a:t>胡先宇</a:t>
            </a:r>
            <a:endParaRPr lang="zh-CN" altLang="en-US" spc="0">
              <a:solidFill>
                <a:schemeClr val="bg1"/>
              </a:solidFill>
              <a:latin typeface="仿宋" panose="02010609060101010101" charset="-122"/>
              <a:ea typeface="仿宋" panose="02010609060101010101" charset="-122"/>
              <a:cs typeface="仿宋" panose="02010609060101010101" charset="-122"/>
            </a:endParaRPr>
          </a:p>
          <a:p>
            <a:r>
              <a:rPr lang="zh-CN" altLang="en-US" spc="0">
                <a:solidFill>
                  <a:schemeClr val="bg1"/>
                </a:solidFill>
                <a:latin typeface="仿宋" panose="02010609060101010101" charset="-122"/>
                <a:ea typeface="仿宋" panose="02010609060101010101" charset="-122"/>
                <a:cs typeface="仿宋" panose="02010609060101010101" charset="-122"/>
              </a:rPr>
              <a:t>24320182203189</a:t>
            </a:r>
            <a:r>
              <a:rPr lang="en-US" altLang="zh-CN" spc="0">
                <a:solidFill>
                  <a:schemeClr val="bg1"/>
                </a:solidFill>
                <a:latin typeface="仿宋" panose="02010609060101010101" charset="-122"/>
                <a:ea typeface="仿宋" panose="02010609060101010101" charset="-122"/>
                <a:cs typeface="仿宋" panose="02010609060101010101" charset="-122"/>
              </a:rPr>
              <a:t>	</a:t>
            </a:r>
            <a:r>
              <a:rPr lang="zh-CN" altLang="en-US" spc="0">
                <a:solidFill>
                  <a:schemeClr val="bg1"/>
                </a:solidFill>
                <a:latin typeface="仿宋" panose="02010609060101010101" charset="-122"/>
                <a:ea typeface="仿宋" panose="02010609060101010101" charset="-122"/>
                <a:cs typeface="仿宋" panose="02010609060101010101" charset="-122"/>
              </a:rPr>
              <a:t>冯泊翔</a:t>
            </a:r>
            <a:endParaRPr lang="zh-CN" altLang="en-US" spc="0">
              <a:solidFill>
                <a:schemeClr val="bg1"/>
              </a:solidFill>
              <a:latin typeface="仿宋" panose="02010609060101010101" charset="-122"/>
              <a:ea typeface="仿宋" panose="02010609060101010101" charset="-122"/>
              <a:cs typeface="仿宋" panose="02010609060101010101" charset="-122"/>
            </a:endParaRPr>
          </a:p>
          <a:p>
            <a:r>
              <a:rPr lang="zh-CN" altLang="en-US" spc="0">
                <a:solidFill>
                  <a:schemeClr val="bg1"/>
                </a:solidFill>
                <a:latin typeface="仿宋" panose="02010609060101010101" charset="-122"/>
                <a:ea typeface="仿宋" panose="02010609060101010101" charset="-122"/>
                <a:cs typeface="仿宋" panose="02010609060101010101" charset="-122"/>
              </a:rPr>
              <a:t>24320182203268</a:t>
            </a:r>
            <a:r>
              <a:rPr lang="en-US" altLang="zh-CN" spc="0">
                <a:solidFill>
                  <a:schemeClr val="bg1"/>
                </a:solidFill>
                <a:latin typeface="仿宋" panose="02010609060101010101" charset="-122"/>
                <a:ea typeface="仿宋" panose="02010609060101010101" charset="-122"/>
                <a:cs typeface="仿宋" panose="02010609060101010101" charset="-122"/>
              </a:rPr>
              <a:t>	</a:t>
            </a:r>
            <a:r>
              <a:rPr lang="zh-CN" altLang="en-US" spc="0">
                <a:solidFill>
                  <a:schemeClr val="bg1"/>
                </a:solidFill>
                <a:latin typeface="仿宋" panose="02010609060101010101" charset="-122"/>
                <a:ea typeface="仿宋" panose="02010609060101010101" charset="-122"/>
                <a:cs typeface="仿宋" panose="02010609060101010101" charset="-122"/>
              </a:rPr>
              <a:t>宋  彦</a:t>
            </a:r>
            <a:endParaRPr lang="zh-CN" altLang="en-US" spc="0">
              <a:solidFill>
                <a:schemeClr val="bg1"/>
              </a:solidFill>
              <a:latin typeface="仿宋" panose="02010609060101010101" charset="-122"/>
              <a:ea typeface="仿宋" panose="02010609060101010101" charset="-122"/>
              <a:cs typeface="仿宋" panose="02010609060101010101" charset="-122"/>
            </a:endParaRPr>
          </a:p>
          <a:p>
            <a:endParaRPr lang="zh-CN" altLang="en-US" spc="0">
              <a:solidFill>
                <a:schemeClr val="bg1"/>
              </a:solidFill>
              <a:latin typeface="仿宋" panose="02010609060101010101" charset="-122"/>
              <a:ea typeface="仿宋" panose="02010609060101010101" charset="-122"/>
              <a:cs typeface="仿宋" panose="02010609060101010101" charset="-122"/>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4955894" y="775503"/>
            <a:ext cx="2280212" cy="830997"/>
          </a:xfrm>
          <a:prstGeom prst="rect">
            <a:avLst/>
          </a:prstGeom>
          <a:noFill/>
        </p:spPr>
        <p:txBody>
          <a:bodyPr wrap="square" rtlCol="0">
            <a:normAutofit/>
          </a:bodyPr>
          <a:lstStyle/>
          <a:p>
            <a:pPr algn="dist"/>
            <a:r>
              <a:rPr lang="zh-CN" altLang="en-US" sz="4800" dirty="0">
                <a:solidFill>
                  <a:schemeClr val="bg1"/>
                </a:solidFill>
                <a:latin typeface="Arial" panose="020B0604020202020204" pitchFamily="34" charset="0"/>
                <a:ea typeface="汉仪旗黑-85S" panose="00020600040101010101" pitchFamily="18" charset="-122"/>
              </a:rPr>
              <a:t>目录</a:t>
            </a:r>
            <a:endParaRPr lang="zh-CN" altLang="en-US" sz="4800" dirty="0">
              <a:solidFill>
                <a:schemeClr val="bg1"/>
              </a:solidFill>
              <a:latin typeface="Arial" panose="020B0604020202020204" pitchFamily="34" charset="0"/>
              <a:ea typeface="汉仪旗黑-85S" panose="00020600040101010101" pitchFamily="18" charset="-122"/>
            </a:endParaRPr>
          </a:p>
        </p:txBody>
      </p:sp>
      <p:sp>
        <p:nvSpPr>
          <p:cNvPr id="9" name="文本框 8"/>
          <p:cNvSpPr txBox="1"/>
          <p:nvPr>
            <p:custDataLst>
              <p:tags r:id="rId2"/>
            </p:custDataLst>
          </p:nvPr>
        </p:nvSpPr>
        <p:spPr>
          <a:xfrm>
            <a:off x="4955894" y="1618075"/>
            <a:ext cx="2280212" cy="400110"/>
          </a:xfrm>
          <a:prstGeom prst="rect">
            <a:avLst/>
          </a:prstGeom>
          <a:noFill/>
        </p:spPr>
        <p:txBody>
          <a:bodyPr wrap="square" rtlCol="0">
            <a:normAutofit/>
          </a:bodyPr>
          <a:lstStyle/>
          <a:p>
            <a:pPr algn="dist"/>
            <a:r>
              <a:rPr lang="en-US" altLang="zh-CN" sz="2000" b="1" dirty="0">
                <a:solidFill>
                  <a:schemeClr val="bg1"/>
                </a:solidFill>
                <a:latin typeface="Arial" panose="020B0604020202020204" pitchFamily="34" charset="0"/>
                <a:ea typeface="微软雅黑" panose="020B0503020204020204" charset="-122"/>
              </a:rPr>
              <a:t>CONTENTS</a:t>
            </a:r>
            <a:endParaRPr lang="en-US" altLang="zh-CN" sz="2000" b="1" dirty="0">
              <a:solidFill>
                <a:schemeClr val="bg1"/>
              </a:solidFill>
              <a:latin typeface="Arial" panose="020B0604020202020204" pitchFamily="34" charset="0"/>
              <a:ea typeface="微软雅黑" panose="020B0503020204020204" charset="-122"/>
            </a:endParaRPr>
          </a:p>
        </p:txBody>
      </p:sp>
      <p:sp>
        <p:nvSpPr>
          <p:cNvPr id="10" name="文本框 9"/>
          <p:cNvSpPr txBox="1"/>
          <p:nvPr>
            <p:custDataLst>
              <p:tags r:id="rId3"/>
            </p:custDataLst>
          </p:nvPr>
        </p:nvSpPr>
        <p:spPr>
          <a:xfrm>
            <a:off x="2221230" y="2538095"/>
            <a:ext cx="469900" cy="400050"/>
          </a:xfrm>
          <a:prstGeom prst="rect">
            <a:avLst/>
          </a:prstGeom>
          <a:noFill/>
        </p:spPr>
        <p:txBody>
          <a:bodyPr wrap="square" rtlCol="0">
            <a:normAutofit/>
          </a:bodyPr>
          <a:lstStyle/>
          <a:p>
            <a:r>
              <a:rPr lang="en-US" altLang="zh-CN" sz="2000" b="1" dirty="0">
                <a:solidFill>
                  <a:schemeClr val="bg1"/>
                </a:solidFill>
                <a:latin typeface="Arial" panose="020B0604020202020204" pitchFamily="34" charset="0"/>
                <a:ea typeface="微软雅黑" panose="020B0503020204020204" charset="-122"/>
              </a:rPr>
              <a:t>01</a:t>
            </a:r>
            <a:endParaRPr lang="zh-CN" altLang="en-US" sz="2000" b="1" dirty="0">
              <a:solidFill>
                <a:schemeClr val="bg1"/>
              </a:solidFill>
              <a:latin typeface="Arial" panose="020B0604020202020204" pitchFamily="34" charset="0"/>
              <a:ea typeface="微软雅黑" panose="020B0503020204020204" charset="-122"/>
            </a:endParaRPr>
          </a:p>
        </p:txBody>
      </p:sp>
      <p:sp>
        <p:nvSpPr>
          <p:cNvPr id="11" name="文本框 10"/>
          <p:cNvSpPr txBox="1"/>
          <p:nvPr>
            <p:custDataLst>
              <p:tags r:id="rId4"/>
            </p:custDataLst>
          </p:nvPr>
        </p:nvSpPr>
        <p:spPr>
          <a:xfrm>
            <a:off x="2691130" y="2538095"/>
            <a:ext cx="2390140" cy="400050"/>
          </a:xfrm>
          <a:prstGeom prst="rect">
            <a:avLst/>
          </a:prstGeom>
          <a:noFill/>
        </p:spPr>
        <p:txBody>
          <a:bodyPr wrap="square" rtlCol="0">
            <a:normAutofit fontScale="90000"/>
          </a:bodyPr>
          <a:lstStyle/>
          <a:p>
            <a:r>
              <a:rPr lang="zh-CN" altLang="en-US" sz="2000" b="1" spc="150" dirty="0">
                <a:solidFill>
                  <a:schemeClr val="bg1"/>
                </a:solidFill>
                <a:latin typeface="Arial" panose="020B0604020202020204" pitchFamily="34" charset="0"/>
                <a:ea typeface="微软雅黑" panose="020B0503020204020204" charset="-122"/>
              </a:rPr>
              <a:t>研究背景</a:t>
            </a:r>
            <a:endParaRPr lang="zh-CN" altLang="en-US" sz="2000" b="1" spc="150" dirty="0">
              <a:solidFill>
                <a:schemeClr val="bg1"/>
              </a:solidFill>
              <a:latin typeface="Arial" panose="020B0604020202020204" pitchFamily="34" charset="0"/>
              <a:ea typeface="微软雅黑" panose="020B0503020204020204" charset="-122"/>
            </a:endParaRPr>
          </a:p>
        </p:txBody>
      </p:sp>
      <p:sp>
        <p:nvSpPr>
          <p:cNvPr id="17" name="文本框 16"/>
          <p:cNvSpPr txBox="1"/>
          <p:nvPr>
            <p:custDataLst>
              <p:tags r:id="rId5"/>
            </p:custDataLst>
          </p:nvPr>
        </p:nvSpPr>
        <p:spPr>
          <a:xfrm>
            <a:off x="6854190" y="2538095"/>
            <a:ext cx="469900" cy="400050"/>
          </a:xfrm>
          <a:prstGeom prst="rect">
            <a:avLst/>
          </a:prstGeom>
          <a:noFill/>
        </p:spPr>
        <p:txBody>
          <a:bodyPr wrap="square" rtlCol="0">
            <a:normAutofit/>
          </a:bodyPr>
          <a:lstStyle/>
          <a:p>
            <a:r>
              <a:rPr lang="en-US" altLang="zh-CN" sz="2000" b="1" dirty="0">
                <a:solidFill>
                  <a:schemeClr val="bg1"/>
                </a:solidFill>
                <a:latin typeface="Arial" panose="020B0604020202020204" pitchFamily="34" charset="0"/>
                <a:ea typeface="微软雅黑" panose="020B0503020204020204" charset="-122"/>
              </a:rPr>
              <a:t>02</a:t>
            </a:r>
            <a:endParaRPr lang="zh-CN" altLang="en-US" sz="2000" b="1" dirty="0">
              <a:solidFill>
                <a:schemeClr val="bg1"/>
              </a:solidFill>
              <a:latin typeface="Arial" panose="020B0604020202020204" pitchFamily="34" charset="0"/>
              <a:ea typeface="微软雅黑" panose="020B0503020204020204" charset="-122"/>
            </a:endParaRPr>
          </a:p>
        </p:txBody>
      </p:sp>
      <p:sp>
        <p:nvSpPr>
          <p:cNvPr id="18" name="文本框 17"/>
          <p:cNvSpPr txBox="1"/>
          <p:nvPr>
            <p:custDataLst>
              <p:tags r:id="rId6"/>
            </p:custDataLst>
          </p:nvPr>
        </p:nvSpPr>
        <p:spPr>
          <a:xfrm>
            <a:off x="7324090" y="2538095"/>
            <a:ext cx="2390140" cy="400050"/>
          </a:xfrm>
          <a:prstGeom prst="rect">
            <a:avLst/>
          </a:prstGeom>
          <a:noFill/>
        </p:spPr>
        <p:txBody>
          <a:bodyPr wrap="square" rtlCol="0">
            <a:noAutofit/>
          </a:bodyPr>
          <a:lstStyle/>
          <a:p>
            <a:r>
              <a:rPr lang="zh-CN" altLang="en-US" sz="1700" b="1" spc="150" dirty="0">
                <a:solidFill>
                  <a:schemeClr val="bg1"/>
                </a:solidFill>
                <a:latin typeface="Arial" panose="020B0604020202020204" pitchFamily="34" charset="0"/>
                <a:ea typeface="微软雅黑" panose="020B0503020204020204" charset="-122"/>
              </a:rPr>
              <a:t>需求分析及逻辑设计</a:t>
            </a:r>
            <a:endParaRPr lang="zh-CN" altLang="en-US" sz="1700" b="1" spc="150" dirty="0">
              <a:solidFill>
                <a:schemeClr val="bg1"/>
              </a:solidFill>
              <a:latin typeface="Arial" panose="020B0604020202020204" pitchFamily="34" charset="0"/>
              <a:ea typeface="微软雅黑" panose="020B0503020204020204" charset="-122"/>
            </a:endParaRPr>
          </a:p>
        </p:txBody>
      </p:sp>
      <p:sp>
        <p:nvSpPr>
          <p:cNvPr id="21" name="文本框 20"/>
          <p:cNvSpPr txBox="1"/>
          <p:nvPr>
            <p:custDataLst>
              <p:tags r:id="rId7"/>
            </p:custDataLst>
          </p:nvPr>
        </p:nvSpPr>
        <p:spPr>
          <a:xfrm>
            <a:off x="2221230" y="3663795"/>
            <a:ext cx="469900" cy="400050"/>
          </a:xfrm>
          <a:prstGeom prst="rect">
            <a:avLst/>
          </a:prstGeom>
          <a:noFill/>
        </p:spPr>
        <p:txBody>
          <a:bodyPr wrap="square" rtlCol="0">
            <a:normAutofit/>
          </a:bodyPr>
          <a:lstStyle/>
          <a:p>
            <a:r>
              <a:rPr lang="en-US" altLang="zh-CN" sz="2000" b="1" dirty="0">
                <a:solidFill>
                  <a:schemeClr val="bg1"/>
                </a:solidFill>
                <a:latin typeface="Arial" panose="020B0604020202020204" pitchFamily="34" charset="0"/>
                <a:ea typeface="微软雅黑" panose="020B0503020204020204" charset="-122"/>
              </a:rPr>
              <a:t>03</a:t>
            </a:r>
            <a:endParaRPr lang="zh-CN" altLang="en-US" sz="2000" b="1" dirty="0">
              <a:solidFill>
                <a:schemeClr val="bg1"/>
              </a:solidFill>
              <a:latin typeface="Arial" panose="020B0604020202020204" pitchFamily="34" charset="0"/>
              <a:ea typeface="微软雅黑" panose="020B0503020204020204" charset="-122"/>
            </a:endParaRPr>
          </a:p>
        </p:txBody>
      </p:sp>
      <p:sp>
        <p:nvSpPr>
          <p:cNvPr id="22" name="文本框 21"/>
          <p:cNvSpPr txBox="1"/>
          <p:nvPr>
            <p:custDataLst>
              <p:tags r:id="rId8"/>
            </p:custDataLst>
          </p:nvPr>
        </p:nvSpPr>
        <p:spPr>
          <a:xfrm>
            <a:off x="2691130" y="3663795"/>
            <a:ext cx="2390140" cy="400050"/>
          </a:xfrm>
          <a:prstGeom prst="rect">
            <a:avLst/>
          </a:prstGeom>
          <a:noFill/>
        </p:spPr>
        <p:txBody>
          <a:bodyPr wrap="square" rtlCol="0">
            <a:normAutofit fontScale="90000"/>
          </a:bodyPr>
          <a:lstStyle/>
          <a:p>
            <a:r>
              <a:rPr lang="zh-CN" altLang="en-US" sz="2000" b="1" spc="150" dirty="0">
                <a:solidFill>
                  <a:schemeClr val="bg1"/>
                </a:solidFill>
                <a:latin typeface="Arial" panose="020B0604020202020204" pitchFamily="34" charset="0"/>
                <a:ea typeface="微软雅黑" panose="020B0503020204020204" charset="-122"/>
                <a:sym typeface="+mn-ea"/>
              </a:rPr>
              <a:t>ETL过程</a:t>
            </a:r>
            <a:endParaRPr lang="zh-CN" altLang="en-US" sz="2000" b="1" spc="150" dirty="0">
              <a:solidFill>
                <a:schemeClr val="bg1"/>
              </a:solidFill>
              <a:latin typeface="Arial" panose="020B0604020202020204" pitchFamily="34" charset="0"/>
              <a:ea typeface="微软雅黑" panose="020B0503020204020204" charset="-122"/>
            </a:endParaRPr>
          </a:p>
        </p:txBody>
      </p:sp>
      <p:sp>
        <p:nvSpPr>
          <p:cNvPr id="25" name="文本框 24"/>
          <p:cNvSpPr txBox="1"/>
          <p:nvPr>
            <p:custDataLst>
              <p:tags r:id="rId9"/>
            </p:custDataLst>
          </p:nvPr>
        </p:nvSpPr>
        <p:spPr>
          <a:xfrm>
            <a:off x="6854190" y="3663795"/>
            <a:ext cx="469900" cy="400050"/>
          </a:xfrm>
          <a:prstGeom prst="rect">
            <a:avLst/>
          </a:prstGeom>
          <a:noFill/>
        </p:spPr>
        <p:txBody>
          <a:bodyPr wrap="square" rtlCol="0">
            <a:normAutofit/>
          </a:bodyPr>
          <a:lstStyle/>
          <a:p>
            <a:r>
              <a:rPr lang="en-US" altLang="zh-CN" sz="2000" b="1" dirty="0">
                <a:solidFill>
                  <a:schemeClr val="bg1"/>
                </a:solidFill>
                <a:latin typeface="Arial" panose="020B0604020202020204" pitchFamily="34" charset="0"/>
                <a:ea typeface="微软雅黑" panose="020B0503020204020204" charset="-122"/>
              </a:rPr>
              <a:t>04</a:t>
            </a:r>
            <a:endParaRPr lang="zh-CN" altLang="en-US" sz="2000" b="1" dirty="0">
              <a:solidFill>
                <a:schemeClr val="bg1"/>
              </a:solidFill>
              <a:latin typeface="Arial" panose="020B0604020202020204" pitchFamily="34" charset="0"/>
              <a:ea typeface="微软雅黑" panose="020B0503020204020204" charset="-122"/>
            </a:endParaRPr>
          </a:p>
        </p:txBody>
      </p:sp>
      <p:sp>
        <p:nvSpPr>
          <p:cNvPr id="3" name="文本框 2"/>
          <p:cNvSpPr txBox="1"/>
          <p:nvPr>
            <p:custDataLst>
              <p:tags r:id="rId10"/>
            </p:custDataLst>
          </p:nvPr>
        </p:nvSpPr>
        <p:spPr>
          <a:xfrm>
            <a:off x="7324090" y="3663950"/>
            <a:ext cx="3234690" cy="400050"/>
          </a:xfrm>
          <a:prstGeom prst="rect">
            <a:avLst/>
          </a:prstGeom>
          <a:noFill/>
        </p:spPr>
        <p:txBody>
          <a:bodyPr wrap="square" rtlCol="0">
            <a:noAutofit/>
          </a:bodyPr>
          <a:p>
            <a:r>
              <a:rPr lang="zh-CN" altLang="en-US" sz="1700" b="1" spc="150" dirty="0">
                <a:solidFill>
                  <a:schemeClr val="bg1"/>
                </a:solidFill>
                <a:latin typeface="Arial" panose="020B0604020202020204" pitchFamily="34" charset="0"/>
                <a:ea typeface="微软雅黑" panose="020B0503020204020204" charset="-122"/>
              </a:rPr>
              <a:t>多维分析及可视化分析结果</a:t>
            </a:r>
            <a:endParaRPr lang="zh-CN" altLang="en-US" sz="1700" b="1" spc="150" dirty="0">
              <a:solidFill>
                <a:schemeClr val="bg1"/>
              </a:solidFill>
              <a:latin typeface="Arial" panose="020B0604020202020204" pitchFamily="34" charset="0"/>
              <a:ea typeface="微软雅黑" panose="020B0503020204020204" charset="-122"/>
            </a:endParaRPr>
          </a:p>
        </p:txBody>
      </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825" y="258955"/>
            <a:ext cx="2734310" cy="565146"/>
          </a:xfrm>
          <a:prstGeom prst="rect">
            <a:avLst/>
          </a:prstGeom>
          <a:noFill/>
          <a:ln w="3175">
            <a:noFill/>
            <a:prstDash val="dash"/>
          </a:ln>
        </p:spPr>
        <p:txBody>
          <a:bodyPr wrap="square" lIns="90000" tIns="46800" rIns="90000" bIns="46800" anchor="t" anchorCtr="0">
            <a:normAutofit fontScale="900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32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01 </a:t>
            </a:r>
            <a:r>
              <a:rPr lang="zh-CN" altLang="en-US" sz="32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研究背景</a:t>
            </a:r>
            <a:endParaRPr lang="zh-CN" altLang="en-US" sz="32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569595" y="824230"/>
            <a:ext cx="8241665" cy="6034405"/>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lang="zh-CN" altLang="en-US" sz="1600" spc="50" dirty="0">
                <a:ln w="3175">
                  <a:noFill/>
                  <a:prstDash val="dash"/>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随着2020年初，COVID-19在世界各地集中爆发，世界各国也迅速出台了各项政策以应对疫情的爆发。二十国集团领导人于2020年11月21日强调，国际社会必须继续加强协调与合作，应对新冠疫情。二十国集团领导人第十五次峰会以视频方式拉开帷幕。此次峰会为期两天，由轮值主席国沙特阿拉伯主办。峰会首日，沙特举办了一场“大流行病的防范与应对”边会。二十国集团领导人与国际组织代表在会上强调，必须继续加强协调应对新冠疫情大流行，特别是支持最脆弱群体，同时增加疫情防控相关支出，用于疫苗等的进一步研究和创新。会后发表的声明说，世界正在经历一场规模空前和异常严重的卫生和经济危机。二十国集团领导人在今年3月沙特主持召开的应对新冠肺炎特别峰会上承诺，尽一切努力战胜疫情，与国际社会一道保护生命。今天二十国集团领导人再次聚首，目标是确保采取必要的后续行动，建设一个更安全的世界，塑造一个包容、可持续和有韧性的未来。二十国集团于1999年成立，由中国、阿根廷、澳大利亚、巴西、加拿大、法国、德国、印度、印度尼西亚、意大利、日本、韩国、墨西哥、俄罗斯、沙特阿拉伯、南非、土耳其、英国、美国以及欧盟等20方组成。尽管各国都采取了一定的防控措施，新冠疫情的影响仍在继续，本文从2020年1月至2020年11月各国的新冠疫情数据以及各国的基础数据入手，希望分析新冠疫情的严重程度与国家各方面因素的联系。</a:t>
            </a:r>
            <a:endParaRPr lang="zh-CN" altLang="en-US" sz="1600" spc="50" dirty="0">
              <a:ln w="3175">
                <a:noFill/>
                <a:prstDash val="dash"/>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6" descr="e7ae2c60310521e4dde9ce2c05a69cc0"/>
          <p:cNvPicPr>
            <a:picLocks noChangeAspect="1"/>
          </p:cNvPicPr>
          <p:nvPr/>
        </p:nvPicPr>
        <p:blipFill>
          <a:blip r:embed="rId4"/>
          <a:stretch>
            <a:fillRect/>
          </a:stretch>
        </p:blipFill>
        <p:spPr>
          <a:xfrm>
            <a:off x="8788400" y="2534920"/>
            <a:ext cx="3103245" cy="1744980"/>
          </a:xfrm>
          <a:prstGeom prst="rect">
            <a:avLst/>
          </a:prstGeom>
        </p:spPr>
      </p:pic>
      <p:pic>
        <p:nvPicPr>
          <p:cNvPr id="8" name="图片 7" descr="b8e0a9fd42049bac2cad08f275d07993"/>
          <p:cNvPicPr>
            <a:picLocks noChangeAspect="1"/>
          </p:cNvPicPr>
          <p:nvPr/>
        </p:nvPicPr>
        <p:blipFill>
          <a:blip r:embed="rId5"/>
          <a:stretch>
            <a:fillRect/>
          </a:stretch>
        </p:blipFill>
        <p:spPr>
          <a:xfrm>
            <a:off x="8788400" y="4279900"/>
            <a:ext cx="3103245" cy="2068195"/>
          </a:xfrm>
          <a:prstGeom prst="rect">
            <a:avLst/>
          </a:prstGeom>
        </p:spPr>
      </p:pic>
      <p:pic>
        <p:nvPicPr>
          <p:cNvPr id="9" name="图片 8" descr="d7445ff5d180bfa2951d387fd6e554d8"/>
          <p:cNvPicPr>
            <a:picLocks noChangeAspect="1"/>
          </p:cNvPicPr>
          <p:nvPr/>
        </p:nvPicPr>
        <p:blipFill>
          <a:blip r:embed="rId6"/>
          <a:stretch>
            <a:fillRect/>
          </a:stretch>
        </p:blipFill>
        <p:spPr>
          <a:xfrm>
            <a:off x="8811260" y="651510"/>
            <a:ext cx="3081020" cy="1883410"/>
          </a:xfrm>
          <a:prstGeom prst="rect">
            <a:avLst/>
          </a:prstGeom>
        </p:spPr>
      </p:pic>
    </p:spTree>
    <p:custDataLst>
      <p:tags r:id="rId7"/>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2959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需求分析及逻辑设计</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569595" y="2807970"/>
            <a:ext cx="3907790" cy="315214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lang="zh-CN" altLang="en-US" sz="1800" spc="50" dirty="0">
                <a:ln w="3175">
                  <a:noFill/>
                  <a:prstDash val="dash"/>
                </a:ln>
                <a:solidFill>
                  <a:schemeClr val="tx1">
                    <a:lumMod val="75000"/>
                    <a:lumOff val="25000"/>
                  </a:schemeClr>
                </a:solidFill>
                <a:latin typeface="+mn-ea"/>
                <a:cs typeface="+mn-ea"/>
              </a:rPr>
              <a:t>我们将人均GDP作为评定国家经济发展程度的标准，HAQ指数作为评定国家医疗水平的标准，民主指数作为评定国家民主程度的标准</a:t>
            </a:r>
            <a:r>
              <a:rPr lang="zh-CN" altLang="en-US" sz="1800" spc="0">
                <a:solidFill>
                  <a:schemeClr val="tx1"/>
                </a:solidFill>
                <a:latin typeface="+mn-ea"/>
                <a:cs typeface="+mn-ea"/>
              </a:rPr>
              <a:t>，</a:t>
            </a:r>
            <a:r>
              <a:rPr lang="zh-CN" altLang="en-US" sz="1800" spc="50" dirty="0">
                <a:ln w="3175">
                  <a:noFill/>
                  <a:prstDash val="dash"/>
                </a:ln>
                <a:solidFill>
                  <a:schemeClr val="tx1">
                    <a:lumMod val="75000"/>
                    <a:lumOff val="25000"/>
                  </a:schemeClr>
                </a:solidFill>
                <a:latin typeface="+mn-ea"/>
                <a:cs typeface="+mn-ea"/>
              </a:rPr>
              <a:t>每百万检测数作为评定国家检测能力的标准，分别存放于四个表中，新冠疫情情况表中的每百万病例与死亡数将作为判断严重程度的标准，E-R图如下</a:t>
            </a:r>
            <a:endParaRPr lang="zh-CN" altLang="en-US" sz="1800" spc="50" dirty="0">
              <a:ln w="3175">
                <a:noFill/>
                <a:prstDash val="dash"/>
              </a:ln>
              <a:solidFill>
                <a:schemeClr val="tx1">
                  <a:lumMod val="75000"/>
                  <a:lumOff val="25000"/>
                </a:schemeClr>
              </a:solidFill>
              <a:latin typeface="+mn-ea"/>
              <a:cs typeface="+mn-ea"/>
            </a:endParaRPr>
          </a:p>
        </p:txBody>
      </p:sp>
      <p:pic>
        <p:nvPicPr>
          <p:cNvPr id="2" name="图片 1"/>
          <p:cNvPicPr>
            <a:picLocks noChangeAspect="1"/>
          </p:cNvPicPr>
          <p:nvPr/>
        </p:nvPicPr>
        <p:blipFill>
          <a:blip r:embed="rId4"/>
          <a:stretch>
            <a:fillRect/>
          </a:stretch>
        </p:blipFill>
        <p:spPr>
          <a:xfrm>
            <a:off x="0" y="1786255"/>
            <a:ext cx="12192000" cy="525780"/>
          </a:xfrm>
          <a:prstGeom prst="rect">
            <a:avLst/>
          </a:prstGeom>
        </p:spPr>
      </p:pic>
      <p:pic>
        <p:nvPicPr>
          <p:cNvPr id="3" name="图片 2"/>
          <p:cNvPicPr>
            <a:picLocks noChangeAspect="1"/>
          </p:cNvPicPr>
          <p:nvPr/>
        </p:nvPicPr>
        <p:blipFill>
          <a:blip r:embed="rId5"/>
          <a:stretch>
            <a:fillRect/>
          </a:stretch>
        </p:blipFill>
        <p:spPr>
          <a:xfrm>
            <a:off x="5800090" y="2807970"/>
            <a:ext cx="6140450" cy="3580130"/>
          </a:xfrm>
          <a:prstGeom prst="rect">
            <a:avLst/>
          </a:prstGeom>
        </p:spPr>
      </p:pic>
      <p:sp>
        <p:nvSpPr>
          <p:cNvPr id="6" name="文本框 5"/>
          <p:cNvSpPr txBox="1"/>
          <p:nvPr/>
        </p:nvSpPr>
        <p:spPr>
          <a:xfrm>
            <a:off x="569595" y="1153795"/>
            <a:ext cx="10516235" cy="368300"/>
          </a:xfrm>
          <a:prstGeom prst="rect">
            <a:avLst/>
          </a:prstGeom>
          <a:noFill/>
        </p:spPr>
        <p:txBody>
          <a:bodyPr wrap="square" rtlCol="0">
            <a:spAutoFit/>
          </a:bodyPr>
          <a:p>
            <a:r>
              <a:rPr lang="zh-CN" altLang="en-US" spc="50" dirty="0" smtClean="0">
                <a:ln w="3175">
                  <a:noFill/>
                  <a:prstDash val="dash"/>
                </a:ln>
                <a:solidFill>
                  <a:schemeClr val="tx1">
                    <a:lumMod val="75000"/>
                    <a:lumOff val="25000"/>
                  </a:schemeClr>
                </a:solidFill>
                <a:effectLst/>
                <a:latin typeface="+mn-ea"/>
                <a:cs typeface="+mn-ea"/>
              </a:rPr>
              <a:t>新冠疫情的信息收集表中包含大量信息，我们对其进行了筛选，挑出部分重要数据作为考量标准</a:t>
            </a:r>
            <a:endParaRPr lang="zh-CN" altLang="en-US" spc="50" dirty="0" smtClean="0">
              <a:ln w="3175">
                <a:noFill/>
                <a:prstDash val="dash"/>
              </a:ln>
              <a:solidFill>
                <a:schemeClr val="tx1">
                  <a:lumMod val="75000"/>
                  <a:lumOff val="25000"/>
                </a:schemeClr>
              </a:solidFill>
              <a:effectLst/>
              <a:latin typeface="+mn-ea"/>
              <a:cs typeface="+mn-ea"/>
            </a:endParaRPr>
          </a:p>
        </p:txBody>
      </p:sp>
    </p:spTree>
    <p:custDataLst>
      <p:tags r:id="rId6"/>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2959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02 </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需求分析及逻辑设计</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396875" y="1326515"/>
            <a:ext cx="4191000" cy="476631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sz="1800">
                <a:latin typeface="微软雅黑" panose="020B0503020204020204" charset="-122"/>
                <a:ea typeface="微软雅黑" panose="020B0503020204020204" charset="-122"/>
                <a:cs typeface="微软雅黑" panose="020B0503020204020204" charset="-122"/>
              </a:rPr>
              <a:t>对于新冠肺炎的情况分析，我们需要通过国家的五个评判方向进行多维分析，人口密度维是考虑到COVID-19作为传染性疾病，人口密度会对其传播速率产生较大影响，故提取情况表中作为国家基本信息的人口密度自成一维进行分析，以此来分析国家的各方面实力和性质对新冠疫情的严重程度产生的影响，事实表如下：</a:t>
            </a:r>
            <a:endParaRPr sz="1800">
              <a:latin typeface="微软雅黑" panose="020B0503020204020204" charset="-122"/>
              <a:ea typeface="微软雅黑" panose="020B0503020204020204" charset="-122"/>
              <a:cs typeface="微软雅黑" panose="020B0503020204020204" charset="-122"/>
            </a:endParaRPr>
          </a:p>
        </p:txBody>
      </p:sp>
      <p:pic>
        <p:nvPicPr>
          <p:cNvPr id="8" name="图片 8"/>
          <p:cNvPicPr>
            <a:picLocks noChangeAspect="1"/>
          </p:cNvPicPr>
          <p:nvPr>
            <p:custDataLst>
              <p:tags r:id="rId4"/>
            </p:custDataLst>
          </p:nvPr>
        </p:nvPicPr>
        <p:blipFill>
          <a:blip r:embed="rId5"/>
          <a:stretch>
            <a:fillRect/>
          </a:stretch>
        </p:blipFill>
        <p:spPr>
          <a:xfrm>
            <a:off x="4839335" y="1326515"/>
            <a:ext cx="7074535" cy="4823460"/>
          </a:xfrm>
          <a:prstGeom prst="rect">
            <a:avLst/>
          </a:prstGeom>
        </p:spPr>
      </p:pic>
    </p:spTree>
    <p:custDataLst>
      <p:tags r:id="rId6"/>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2959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03 ETL</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过程</a:t>
            </a: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数据获取</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396875" y="1326515"/>
            <a:ext cx="4191000" cy="476631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sz="1800">
                <a:latin typeface="微软雅黑" panose="020B0503020204020204" charset="-122"/>
                <a:ea typeface="微软雅黑" panose="020B0503020204020204" charset="-122"/>
                <a:cs typeface="微软雅黑" panose="020B0503020204020204" charset="-122"/>
              </a:rPr>
              <a:t>本项目</a:t>
            </a:r>
            <a:r>
              <a:rPr lang="zh-CN" altLang="en-US" sz="1800">
                <a:latin typeface="微软雅黑" panose="020B0503020204020204" charset="-122"/>
                <a:ea typeface="微软雅黑" panose="020B0503020204020204" charset="-122"/>
                <a:cs typeface="微软雅黑" panose="020B0503020204020204" charset="-122"/>
              </a:rPr>
              <a:t>大部分</a:t>
            </a:r>
            <a:r>
              <a:rPr sz="1800">
                <a:latin typeface="微软雅黑" panose="020B0503020204020204" charset="-122"/>
                <a:ea typeface="微软雅黑" panose="020B0503020204020204" charset="-122"/>
                <a:cs typeface="微软雅黑" panose="020B0503020204020204" charset="-122"/>
              </a:rPr>
              <a:t>数据来自Our World in Data,源数据文件格式为csv</a:t>
            </a:r>
            <a:endParaRPr sz="1800">
              <a:latin typeface="微软雅黑" panose="020B0503020204020204" charset="-122"/>
              <a:ea typeface="微软雅黑" panose="020B0503020204020204" charset="-122"/>
              <a:cs typeface="微软雅黑" panose="020B0503020204020204" charset="-122"/>
            </a:endParaRPr>
          </a:p>
        </p:txBody>
      </p:sp>
      <p:pic>
        <p:nvPicPr>
          <p:cNvPr id="24" name="图片 24"/>
          <p:cNvPicPr>
            <a:picLocks noChangeAspect="1"/>
          </p:cNvPicPr>
          <p:nvPr/>
        </p:nvPicPr>
        <p:blipFill>
          <a:blip r:embed="rId4"/>
          <a:stretch>
            <a:fillRect/>
          </a:stretch>
        </p:blipFill>
        <p:spPr>
          <a:xfrm>
            <a:off x="4700905" y="1326515"/>
            <a:ext cx="7491095" cy="4213860"/>
          </a:xfrm>
          <a:prstGeom prst="rect">
            <a:avLst/>
          </a:prstGeom>
        </p:spPr>
      </p:pic>
    </p:spTree>
    <p:custDataLst>
      <p:tags r:id="rId5"/>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2959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03 ETL</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过程</a:t>
            </a: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数据处理</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569595" y="757555"/>
            <a:ext cx="8342630" cy="102108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lang="zh-CN" altLang="en-US" sz="1800">
                <a:latin typeface="微软雅黑" panose="020B0503020204020204" charset="-122"/>
                <a:ea typeface="微软雅黑" panose="020B0503020204020204" charset="-122"/>
                <a:cs typeface="微软雅黑" panose="020B0503020204020204" charset="-122"/>
              </a:rPr>
              <a:t>编写简单代码对数据文件进行筛选，选取</a:t>
            </a:r>
            <a:r>
              <a:rPr altLang="zh-CN" sz="1800">
                <a:latin typeface="微软雅黑" panose="020B0503020204020204" charset="-122"/>
                <a:ea typeface="微软雅黑" panose="020B0503020204020204" charset="-122"/>
                <a:cs typeface="微软雅黑" panose="020B0503020204020204" charset="-122"/>
              </a:rPr>
              <a:t>2020/11/1</a:t>
            </a:r>
            <a:r>
              <a:rPr lang="zh-CN" altLang="en-US" sz="1800">
                <a:latin typeface="微软雅黑" panose="020B0503020204020204" charset="-122"/>
                <a:ea typeface="微软雅黑" panose="020B0503020204020204" charset="-122"/>
                <a:cs typeface="微软雅黑" panose="020B0503020204020204" charset="-122"/>
              </a:rPr>
              <a:t>为数据统计截止时间</a:t>
            </a:r>
            <a:endParaRPr lang="zh-CN" altLang="en-US" sz="18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4"/>
          <a:stretch>
            <a:fillRect/>
          </a:stretch>
        </p:blipFill>
        <p:spPr>
          <a:xfrm>
            <a:off x="1062355" y="1778635"/>
            <a:ext cx="7455535" cy="4194175"/>
          </a:xfrm>
          <a:prstGeom prst="rect">
            <a:avLst/>
          </a:prstGeom>
        </p:spPr>
      </p:pic>
      <p:pic>
        <p:nvPicPr>
          <p:cNvPr id="3" name="图片 2"/>
          <p:cNvPicPr>
            <a:picLocks noChangeAspect="1"/>
          </p:cNvPicPr>
          <p:nvPr/>
        </p:nvPicPr>
        <p:blipFill>
          <a:blip r:embed="rId5"/>
          <a:stretch>
            <a:fillRect/>
          </a:stretch>
        </p:blipFill>
        <p:spPr>
          <a:xfrm>
            <a:off x="1043305" y="1778635"/>
            <a:ext cx="7474585" cy="4204970"/>
          </a:xfrm>
          <a:prstGeom prst="rect">
            <a:avLst/>
          </a:prstGeom>
        </p:spPr>
      </p:pic>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2000"/>
                                        <p:tgtEl>
                                          <p:spTgt spid="2"/>
                                        </p:tgtEl>
                                      </p:cBhvr>
                                    </p:animEffect>
                                    <p:set>
                                      <p:cBhvr>
                                        <p:cTn id="7" dur="1" fill="hold">
                                          <p:stCondLst>
                                            <p:cond delay="1996"/>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529590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03 ETL</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过程</a:t>
            </a: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建立数据库</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itle 6"/>
          <p:cNvSpPr txBox="1"/>
          <p:nvPr>
            <p:custDataLst>
              <p:tags r:id="rId3"/>
            </p:custDataLst>
          </p:nvPr>
        </p:nvSpPr>
        <p:spPr>
          <a:xfrm>
            <a:off x="396875" y="1326515"/>
            <a:ext cx="3561715" cy="1853565"/>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algn="just">
              <a:lnSpc>
                <a:spcPct val="150000"/>
              </a:lnSpc>
              <a:spcAft>
                <a:spcPts val="800"/>
              </a:spcAft>
            </a:pPr>
            <a:r>
              <a:rPr lang="zh-CN" altLang="en-US" sz="1800">
                <a:latin typeface="微软雅黑" panose="020B0503020204020204" charset="-122"/>
                <a:ea typeface="微软雅黑" panose="020B0503020204020204" charset="-122"/>
                <a:cs typeface="微软雅黑" panose="020B0503020204020204" charset="-122"/>
              </a:rPr>
              <a:t>将处理完成的数据导入数据库，建立表间索引，完成物理设计</a:t>
            </a:r>
            <a:endParaRPr lang="zh-CN" altLang="en-US" sz="1800">
              <a:latin typeface="微软雅黑" panose="020B0503020204020204" charset="-122"/>
              <a:ea typeface="微软雅黑" panose="020B0503020204020204" charset="-122"/>
              <a:cs typeface="微软雅黑" panose="020B0503020204020204" charset="-122"/>
            </a:endParaRPr>
          </a:p>
          <a:p>
            <a:pPr marL="0" marR="0" lvl="0" indent="0" defTabSz="913765" rtl="0" eaLnBrk="1" fontAlgn="auto" latinLnBrk="0" hangingPunct="1">
              <a:lnSpc>
                <a:spcPct val="100000"/>
              </a:lnSpc>
              <a:spcBef>
                <a:spcPts val="0"/>
              </a:spcBef>
              <a:spcAft>
                <a:spcPts val="0"/>
              </a:spcAft>
              <a:buClrTx/>
              <a:buSzTx/>
              <a:buFontTx/>
              <a:buNone/>
              <a:defRPr/>
            </a:pPr>
            <a:endParaRPr lang="zh-CN" altLang="en-US" sz="1800">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r>
              <a:rPr lang="zh-CN" altLang="en-US" sz="1800">
                <a:latin typeface="Century Gothic" panose="020B0502020202020204"/>
                <a:ea typeface="微软雅黑" panose="020B0503020204020204" charset="-122"/>
                <a:cs typeface="+mn-ea"/>
                <a:sym typeface="+mn-lt"/>
              </a:rPr>
              <a:t>优化查询效率，创建索引必不可少</a:t>
            </a:r>
            <a:endParaRPr lang="en-US" altLang="zh-CN" sz="1800" dirty="0">
              <a:solidFill>
                <a:srgbClr val="000000"/>
              </a:solidFill>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r>
              <a:rPr altLang="zh-CN" sz="1800">
                <a:latin typeface="Century Gothic" panose="020B0502020202020204"/>
                <a:ea typeface="微软雅黑" panose="020B0503020204020204" charset="-122"/>
                <a:cs typeface="+mn-ea"/>
                <a:sym typeface="+mn-lt"/>
              </a:rPr>
              <a:t>1.</a:t>
            </a:r>
            <a:r>
              <a:rPr lang="zh-CN" altLang="en-US" sz="1800">
                <a:latin typeface="Century Gothic" panose="020B0502020202020204"/>
                <a:ea typeface="微软雅黑" panose="020B0503020204020204" charset="-122"/>
                <a:cs typeface="+mn-ea"/>
                <a:sym typeface="+mn-lt"/>
              </a:rPr>
              <a:t>为每一张表的主键或是在使用中需要高频使用的键创建聚集索引，以此决定其物理存储顺序，以提高查询效率。</a:t>
            </a:r>
            <a:endParaRPr lang="en-US" altLang="zh-CN" sz="1800" dirty="0">
              <a:solidFill>
                <a:srgbClr val="000000"/>
              </a:solidFill>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Century Gothic" panose="020B0502020202020204"/>
              <a:ea typeface="微软雅黑" panose="020B0503020204020204" charset="-122"/>
              <a:cs typeface="+mn-ea"/>
              <a:sym typeface="+mn-lt"/>
            </a:endParaRPr>
          </a:p>
          <a:p>
            <a:pPr marL="0" marR="0" lvl="0" indent="0" defTabSz="913765" rtl="0" eaLnBrk="1" fontAlgn="auto" latinLnBrk="0" hangingPunct="1">
              <a:lnSpc>
                <a:spcPct val="100000"/>
              </a:lnSpc>
              <a:spcBef>
                <a:spcPts val="0"/>
              </a:spcBef>
              <a:spcAft>
                <a:spcPts val="0"/>
              </a:spcAft>
              <a:buClrTx/>
              <a:buSzTx/>
              <a:buFontTx/>
              <a:buNone/>
              <a:defRPr/>
            </a:pPr>
            <a:r>
              <a:rPr altLang="zh-CN" sz="1800">
                <a:latin typeface="Century Gothic" panose="020B0502020202020204"/>
                <a:ea typeface="微软雅黑" panose="020B0503020204020204" charset="-122"/>
                <a:cs typeface="+mn-ea"/>
                <a:sym typeface="+mn-lt"/>
              </a:rPr>
              <a:t>2.</a:t>
            </a:r>
            <a:r>
              <a:rPr lang="zh-CN" altLang="en-US" sz="1800">
                <a:latin typeface="Century Gothic" panose="020B0502020202020204"/>
                <a:ea typeface="微软雅黑" panose="020B0503020204020204" charset="-122"/>
                <a:cs typeface="+mn-ea"/>
                <a:sym typeface="+mn-lt"/>
              </a:rPr>
              <a:t>为每一张表的每一个外键创建非聚集索引，由于本例为星型模型，即为事实表的每一个外键创建非聚集索引</a:t>
            </a:r>
            <a:endParaRPr kumimoji="0" lang="zh-CN" altLang="en-US" sz="1800" b="0" i="0" u="none" strike="noStrike" kern="1200" cap="none" spc="0" normalizeH="0" baseline="0" noProof="0" dirty="0">
              <a:ln>
                <a:noFill/>
              </a:ln>
              <a:solidFill>
                <a:srgbClr val="000000"/>
              </a:solidFill>
              <a:effectLst/>
              <a:uLnTx/>
              <a:uFillTx/>
              <a:latin typeface="Century Gothic" panose="020B0502020202020204"/>
              <a:ea typeface="微软雅黑" panose="020B0503020204020204" charset="-122"/>
              <a:cs typeface="+mn-cs"/>
            </a:endParaRPr>
          </a:p>
          <a:p>
            <a:pPr algn="just">
              <a:lnSpc>
                <a:spcPct val="150000"/>
              </a:lnSpc>
              <a:spcAft>
                <a:spcPts val="800"/>
              </a:spcAft>
            </a:pPr>
            <a:endParaRPr lang="zh-CN" altLang="en-US" sz="1800">
              <a:latin typeface="微软雅黑" panose="020B0503020204020204" charset="-122"/>
              <a:ea typeface="微软雅黑" panose="020B0503020204020204" charset="-122"/>
              <a:cs typeface="微软雅黑" panose="020B0503020204020204" charset="-122"/>
            </a:endParaRPr>
          </a:p>
        </p:txBody>
      </p:sp>
      <p:pic>
        <p:nvPicPr>
          <p:cNvPr id="25" name="图片 25"/>
          <p:cNvPicPr>
            <a:picLocks noChangeAspect="1"/>
          </p:cNvPicPr>
          <p:nvPr/>
        </p:nvPicPr>
        <p:blipFill>
          <a:blip r:embed="rId4"/>
          <a:stretch>
            <a:fillRect/>
          </a:stretch>
        </p:blipFill>
        <p:spPr>
          <a:xfrm>
            <a:off x="4031615" y="1502410"/>
            <a:ext cx="8160385" cy="4590415"/>
          </a:xfrm>
          <a:prstGeom prst="rect">
            <a:avLst/>
          </a:prstGeom>
        </p:spPr>
      </p:pic>
    </p:spTree>
    <p:custDataLst>
      <p:tags r:id="rId5"/>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Title 6"/>
          <p:cNvSpPr txBox="1"/>
          <p:nvPr>
            <p:custDataLst>
              <p:tags r:id="rId2"/>
            </p:custDataLst>
          </p:nvPr>
        </p:nvSpPr>
        <p:spPr>
          <a:xfrm>
            <a:off x="569595" y="259080"/>
            <a:ext cx="6564630" cy="565150"/>
          </a:xfrm>
          <a:prstGeom prst="rect">
            <a:avLst/>
          </a:prstGeom>
          <a:noFill/>
          <a:ln w="3175">
            <a:noFill/>
            <a:prstDash val="dash"/>
          </a:ln>
        </p:spPr>
        <p:txBody>
          <a:bodyPr wrap="square" lIns="90000" tIns="46800" rIns="90000" bIns="46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spcAft>
                <a:spcPts val="800"/>
              </a:spcAft>
              <a:buClrTx/>
              <a:buSzTx/>
              <a:buFontTx/>
              <a:buNone/>
            </a:pP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03 ETL</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过程</a:t>
            </a:r>
            <a:r>
              <a:rPr altLang="zh-CN"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a:t>
            </a:r>
            <a:r>
              <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rPr>
              <a:t>建立数据挖掘项目</a:t>
            </a:r>
            <a:endParaRPr lang="zh-CN" altLang="en-US" sz="2900" b="1" spc="300" dirty="0">
              <a:ln w="3175">
                <a:noFill/>
                <a:prstDash val="dash"/>
              </a:ln>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6" name="图片 26"/>
          <p:cNvPicPr>
            <a:picLocks noChangeAspect="1"/>
          </p:cNvPicPr>
          <p:nvPr/>
        </p:nvPicPr>
        <p:blipFill>
          <a:blip r:embed="rId3"/>
          <a:stretch>
            <a:fillRect/>
          </a:stretch>
        </p:blipFill>
        <p:spPr>
          <a:xfrm>
            <a:off x="3808730" y="1478280"/>
            <a:ext cx="7782560" cy="4377690"/>
          </a:xfrm>
          <a:prstGeom prst="rect">
            <a:avLst/>
          </a:prstGeom>
        </p:spPr>
      </p:pic>
      <p:sp>
        <p:nvSpPr>
          <p:cNvPr id="2" name="文本框 1"/>
          <p:cNvSpPr txBox="1"/>
          <p:nvPr/>
        </p:nvSpPr>
        <p:spPr>
          <a:xfrm>
            <a:off x="638810" y="2621280"/>
            <a:ext cx="2486660" cy="368300"/>
          </a:xfrm>
          <a:prstGeom prst="rect">
            <a:avLst/>
          </a:prstGeom>
          <a:noFill/>
        </p:spPr>
        <p:txBody>
          <a:bodyPr wrap="square" rtlCol="0">
            <a:spAutoFit/>
          </a:bodyPr>
          <a:p>
            <a:r>
              <a:rPr lang="zh-CN" altLang="en-US"/>
              <a:t>连接数据源</a:t>
            </a:r>
            <a:endParaRPr lang="zh-CN" altLang="en-US"/>
          </a:p>
        </p:txBody>
      </p:sp>
      <p:sp>
        <p:nvSpPr>
          <p:cNvPr id="3" name="文本框 2"/>
          <p:cNvSpPr txBox="1"/>
          <p:nvPr/>
        </p:nvSpPr>
        <p:spPr>
          <a:xfrm>
            <a:off x="638810" y="2989580"/>
            <a:ext cx="2486660" cy="645160"/>
          </a:xfrm>
          <a:prstGeom prst="rect">
            <a:avLst/>
          </a:prstGeom>
          <a:noFill/>
        </p:spPr>
        <p:txBody>
          <a:bodyPr wrap="square" rtlCol="0">
            <a:spAutoFit/>
          </a:bodyPr>
          <a:p>
            <a:r>
              <a:rPr lang="zh-CN" altLang="en-US"/>
              <a:t>新建维度并建立层次结构</a:t>
            </a:r>
            <a:endParaRPr lang="zh-CN" altLang="en-US"/>
          </a:p>
        </p:txBody>
      </p:sp>
      <p:pic>
        <p:nvPicPr>
          <p:cNvPr id="27" name="图片 27"/>
          <p:cNvPicPr>
            <a:picLocks noChangeAspect="1"/>
          </p:cNvPicPr>
          <p:nvPr/>
        </p:nvPicPr>
        <p:blipFill>
          <a:blip r:embed="rId4"/>
          <a:stretch>
            <a:fillRect/>
          </a:stretch>
        </p:blipFill>
        <p:spPr>
          <a:xfrm>
            <a:off x="3808730" y="1478280"/>
            <a:ext cx="7782560" cy="4377690"/>
          </a:xfrm>
          <a:prstGeom prst="rect">
            <a:avLst/>
          </a:prstGeom>
        </p:spPr>
      </p:pic>
      <p:sp>
        <p:nvSpPr>
          <p:cNvPr id="6" name="文本框 5"/>
          <p:cNvSpPr txBox="1"/>
          <p:nvPr/>
        </p:nvSpPr>
        <p:spPr>
          <a:xfrm>
            <a:off x="638810" y="2621280"/>
            <a:ext cx="2486660" cy="645160"/>
          </a:xfrm>
          <a:prstGeom prst="rect">
            <a:avLst/>
          </a:prstGeom>
          <a:noFill/>
        </p:spPr>
        <p:txBody>
          <a:bodyPr wrap="square" rtlCol="0">
            <a:spAutoFit/>
          </a:bodyPr>
          <a:p>
            <a:r>
              <a:rPr lang="zh-CN" altLang="en-US"/>
              <a:t>完成多维数据集建立与配置</a:t>
            </a:r>
            <a:endParaRPr lang="zh-CN" altLang="en-US"/>
          </a:p>
        </p:txBody>
      </p:sp>
      <p:pic>
        <p:nvPicPr>
          <p:cNvPr id="28" name="图片 28"/>
          <p:cNvPicPr>
            <a:picLocks noChangeAspect="1"/>
          </p:cNvPicPr>
          <p:nvPr/>
        </p:nvPicPr>
        <p:blipFill>
          <a:blip r:embed="rId5"/>
          <a:stretch>
            <a:fillRect/>
          </a:stretch>
        </p:blipFill>
        <p:spPr>
          <a:xfrm>
            <a:off x="3808730" y="1478280"/>
            <a:ext cx="7783830" cy="4378325"/>
          </a:xfrm>
          <a:prstGeom prst="rect">
            <a:avLst/>
          </a:prstGeom>
        </p:spPr>
      </p:pic>
      <p:sp>
        <p:nvSpPr>
          <p:cNvPr id="7" name="文本框 6"/>
          <p:cNvSpPr txBox="1"/>
          <p:nvPr/>
        </p:nvSpPr>
        <p:spPr>
          <a:xfrm>
            <a:off x="735330" y="2697480"/>
            <a:ext cx="2486660" cy="368300"/>
          </a:xfrm>
          <a:prstGeom prst="rect">
            <a:avLst/>
          </a:prstGeom>
          <a:noFill/>
        </p:spPr>
        <p:txBody>
          <a:bodyPr wrap="square" rtlCol="0">
            <a:spAutoFit/>
          </a:bodyPr>
          <a:p>
            <a:r>
              <a:rPr lang="zh-CN" altLang="en-US"/>
              <a:t>新建计算等：</a:t>
            </a:r>
            <a:endParaRPr lang="zh-CN" altLang="en-US"/>
          </a:p>
        </p:txBody>
      </p:sp>
      <p:pic>
        <p:nvPicPr>
          <p:cNvPr id="29" name="图片 29"/>
          <p:cNvPicPr>
            <a:picLocks noChangeAspect="1"/>
          </p:cNvPicPr>
          <p:nvPr/>
        </p:nvPicPr>
        <p:blipFill>
          <a:blip r:embed="rId6"/>
          <a:stretch>
            <a:fillRect/>
          </a:stretch>
        </p:blipFill>
        <p:spPr>
          <a:xfrm>
            <a:off x="3808730" y="1460500"/>
            <a:ext cx="7814310" cy="4395470"/>
          </a:xfrm>
          <a:prstGeom prst="rect">
            <a:avLst/>
          </a:prstGeom>
        </p:spPr>
      </p:pic>
      <p:sp>
        <p:nvSpPr>
          <p:cNvPr id="10" name="文本框 9"/>
          <p:cNvSpPr txBox="1"/>
          <p:nvPr/>
        </p:nvSpPr>
        <p:spPr>
          <a:xfrm>
            <a:off x="638810" y="2712720"/>
            <a:ext cx="2486660" cy="922020"/>
          </a:xfrm>
          <a:prstGeom prst="rect">
            <a:avLst/>
          </a:prstGeom>
          <a:noFill/>
        </p:spPr>
        <p:txBody>
          <a:bodyPr wrap="square" rtlCol="0">
            <a:spAutoFit/>
          </a:bodyPr>
          <a:p>
            <a:r>
              <a:rPr lang="zh-CN" altLang="en-US"/>
              <a:t>在数据透视表字段中勾选需要的字段就可以进行分析</a:t>
            </a:r>
            <a:endParaRPr lang="zh-CN" altLang="en-US"/>
          </a:p>
        </p:txBody>
      </p:sp>
      <p:pic>
        <p:nvPicPr>
          <p:cNvPr id="30" name="图片 30"/>
          <p:cNvPicPr>
            <a:picLocks noChangeAspect="1"/>
          </p:cNvPicPr>
          <p:nvPr/>
        </p:nvPicPr>
        <p:blipFill>
          <a:blip r:embed="rId7"/>
          <a:stretch>
            <a:fillRect/>
          </a:stretch>
        </p:blipFill>
        <p:spPr>
          <a:xfrm>
            <a:off x="3808730" y="1478280"/>
            <a:ext cx="7783830" cy="4378325"/>
          </a:xfrm>
          <a:prstGeom prst="rect">
            <a:avLst/>
          </a:prstGeom>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2" fill="hold" nodeType="withEffect">
                                  <p:stCondLst>
                                    <p:cond delay="0"/>
                                  </p:stCondLst>
                                  <p:childTnLst>
                                    <p:animEffect transition="out" filter="wipe(right)">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2"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4" presetClass="exit" presetSubtype="32" fill="hold" nodeType="withEffect">
                                  <p:stCondLst>
                                    <p:cond delay="0"/>
                                  </p:stCondLst>
                                  <p:childTnLst>
                                    <p:animEffect transition="out" filter="box(out)">
                                      <p:cBhvr>
                                        <p:cTn id="25" dur="500"/>
                                        <p:tgtEl>
                                          <p:spTgt spid="27"/>
                                        </p:tgtEl>
                                      </p:cBhvr>
                                    </p:animEffect>
                                    <p:set>
                                      <p:cBhvr>
                                        <p:cTn id="26" dur="1" fill="hold">
                                          <p:stCondLst>
                                            <p:cond delay="50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2"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1" presetClass="entr" presetSubtype="1" fill="hold" nodeType="withEffect">
                                  <p:stCondLst>
                                    <p:cond delay="0"/>
                                  </p:stCondLst>
                                  <p:childTnLst>
                                    <p:set>
                                      <p:cBhvr>
                                        <p:cTn id="33" dur="500" fill="hold">
                                          <p:stCondLst>
                                            <p:cond delay="0"/>
                                          </p:stCondLst>
                                        </p:cTn>
                                        <p:tgtEl>
                                          <p:spTgt spid="28"/>
                                        </p:tgtEl>
                                        <p:attrNameLst>
                                          <p:attrName>style.visibility</p:attrName>
                                        </p:attrNameLst>
                                      </p:cBhvr>
                                      <p:to>
                                        <p:strVal val="visible"/>
                                      </p:to>
                                    </p:set>
                                    <p:animEffect transition="in" filter="wheel(1)">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8" presetClass="exit" presetSubtype="32" fill="hold" nodeType="withEffect">
                                  <p:stCondLst>
                                    <p:cond delay="0"/>
                                  </p:stCondLst>
                                  <p:childTnLst>
                                    <p:animEffect transition="out" filter="diamond(out)">
                                      <p:cBhvr>
                                        <p:cTn id="41" dur="500"/>
                                        <p:tgtEl>
                                          <p:spTgt spid="28"/>
                                        </p:tgtEl>
                                      </p:cBhvr>
                                    </p:animEffect>
                                    <p:set>
                                      <p:cBhvr>
                                        <p:cTn id="42" dur="1" fill="hold">
                                          <p:stCondLst>
                                            <p:cond delay="50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2"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par>
                                <p:cTn id="48" presetID="21" presetClass="entr" presetSubtype="1" fill="hold" nodeType="withEffect">
                                  <p:stCondLst>
                                    <p:cond delay="0"/>
                                  </p:stCondLst>
                                  <p:childTnLst>
                                    <p:set>
                                      <p:cBhvr>
                                        <p:cTn id="49" dur="500" fill="hold">
                                          <p:stCondLst>
                                            <p:cond delay="0"/>
                                          </p:stCondLst>
                                        </p:cTn>
                                        <p:tgtEl>
                                          <p:spTgt spid="29"/>
                                        </p:tgtEl>
                                        <p:attrNameLst>
                                          <p:attrName>style.visibility</p:attrName>
                                        </p:attrNameLst>
                                      </p:cBhvr>
                                      <p:to>
                                        <p:strVal val="visible"/>
                                      </p:to>
                                    </p:set>
                                    <p:animEffect transition="in" filter="wheel(1)">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0" nodeType="clickEffect">
                                  <p:stCondLst>
                                    <p:cond delay="0"/>
                                  </p:stCondLst>
                                  <p:childTnLst>
                                    <p:animEffect transition="out" filter="wipe(down)">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21" presetClass="exit" presetSubtype="1" fill="hold" nodeType="withEffect">
                                  <p:stCondLst>
                                    <p:cond delay="0"/>
                                  </p:stCondLst>
                                  <p:childTnLst>
                                    <p:animEffect transition="out" filter="wheel(1)">
                                      <p:cBhvr>
                                        <p:cTn id="57" dur="500"/>
                                        <p:tgtEl>
                                          <p:spTgt spid="29"/>
                                        </p:tgtEl>
                                      </p:cBhvr>
                                    </p:animEffect>
                                    <p:set>
                                      <p:cBhvr>
                                        <p:cTn id="58" dur="1" fill="hold">
                                          <p:stCondLst>
                                            <p:cond delay="50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2"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par>
                                <p:cTn id="64" presetID="2" presetClass="entr" presetSubtype="4"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ppt_x"/>
                                          </p:val>
                                        </p:tav>
                                        <p:tav tm="100000">
                                          <p:val>
                                            <p:strVal val="#ppt_x"/>
                                          </p:val>
                                        </p:tav>
                                      </p:tavLst>
                                    </p:anim>
                                    <p:anim calcmode="lin" valueType="num">
                                      <p:cBhvr additive="base">
                                        <p:cTn id="6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3" grpId="2"/>
      <p:bldP spid="6" grpId="0"/>
      <p:bldP spid="6" grpId="1"/>
      <p:bldP spid="6" grpId="2"/>
      <p:bldP spid="7" grpId="0"/>
      <p:bldP spid="7" grpId="1"/>
      <p:bldP spid="7" grpId="2"/>
      <p:bldP spid="10" grpId="1"/>
      <p:bldP spid="10" grpId="2"/>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0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0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0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1"/>
</p:tagLst>
</file>

<file path=ppt/tags/tag11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1"/>
</p:tagLst>
</file>

<file path=ppt/tags/tag12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2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2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2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1"/>
</p:tagLst>
</file>

<file path=ppt/tags/tag13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3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3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3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1"/>
</p:tagLst>
</file>

<file path=ppt/tags/tag152.xml><?xml version="1.0" encoding="utf-8"?>
<p:tagLst xmlns:p="http://schemas.openxmlformats.org/presentationml/2006/main">
  <p:tag name="KSO_WM_SLIDE_BACKGROUND_TYPE" val="belt"/>
</p:tagLst>
</file>

<file path=ppt/tags/tag15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6.xml><?xml version="1.0" encoding="utf-8"?>
<p:tagLst xmlns:p="http://schemas.openxmlformats.org/presentationml/2006/main">
  <p:tag name="KSO_WM_SLIDE_BACKGROUND_TYPE" val="belt"/>
</p:tagLst>
</file>

<file path=ppt/tags/tag15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5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6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243"/>
</p:tagLst>
</file>

<file path=ppt/tags/tag16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5243"/>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5243"/>
  <p:tag name="KSO_WM_TEMPLATE_MASTER_THUMB_INDEX" val="12"/>
  <p:tag name="KSO_WM_SPECIAL_SOURCE" val="bdnull"/>
  <p:tag name="KSO_WM_TEMPLATE_THUMBS_INDEX" val="1、4、7、13、17、19、20、21、22、23、24、25、26"/>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1*a*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PRESET_TEXT" val="蓝色_x000B_小清新毕业答辩"/>
  <p:tag name="KSO_WM_UNIT_NOCLEAR" val="0"/>
  <p:tag name="KSO_WM_UNIT_VALUE" val="16"/>
  <p:tag name="KSO_WM_UNIT_TYPE" val="a"/>
  <p:tag name="KSO_WM_UNIT_INDEX"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1*b*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PRESET_TEXT" val="单击此处添加文本具体内容"/>
  <p:tag name="KSO_WM_UNIT_NOCLEAR" val="0"/>
  <p:tag name="KSO_WM_UNIT_VALUE" val="20"/>
  <p:tag name="KSO_WM_UNIT_TYPE" val="b"/>
  <p:tag name="KSO_WM_UNIT_INDEX" val="1"/>
</p:tagLst>
</file>

<file path=ppt/tags/tag173.xml><?xml version="1.0" encoding="utf-8"?>
<p:tagLst xmlns:p="http://schemas.openxmlformats.org/presentationml/2006/main">
  <p:tag name="KSO_WM_SLIDE_ID" val="custom20205243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5243"/>
  <p:tag name="KSO_WM_SLIDE_TYPE" val="title"/>
  <p:tag name="KSO_WM_SLIDE_SUBTYPE" val="pureTxt"/>
  <p:tag name="KSO_WM_TEMPLATE_MASTER_THUMB_INDEX" val="12"/>
  <p:tag name="KSO_WM_SLIDE_LAYOUT" val="a_b"/>
  <p:tag name="KSO_WM_SLIDE_LAYOUT_CNT" val="1_1"/>
  <p:tag name="KSO_WM_SPECIAL_SOURCE" val="bdnull"/>
  <p:tag name="KSO_WM_TEMPLATE_THUMBS_INDEX" val="1、4、7、13、17、19、20、21、22、23、24、25、26"/>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a*1"/>
  <p:tag name="KSO_WM_TEMPLATE_CATEGORY" val="custom"/>
  <p:tag name="KSO_WM_TEMPLATE_INDEX" val="20205243"/>
  <p:tag name="KSO_WM_UNIT_LAYERLEVEL" val="1"/>
  <p:tag name="KSO_WM_TAG_VERSION" val="1.0"/>
  <p:tag name="KSO_WM_BEAUTIFY_FLAG" val="#wm#"/>
  <p:tag name="KSO_WM_UNIT_ISCONTENTSTITLE" val="1"/>
  <p:tag name="KSO_WM_UNIT_ISNUMDGMTITLE" val="0"/>
  <p:tag name="KSO_WM_UNIT_PRESET_TEXT" val="目录"/>
  <p:tag name="KSO_WM_UNIT_NOCLEAR" val="0"/>
  <p:tag name="KSO_WM_UNIT_VALUE" val="3"/>
  <p:tag name="KSO_WM_DIAGRAM_GROUP_CODE" val="l1-1"/>
  <p:tag name="KSO_WM_UNIT_TYPE" val="a"/>
  <p:tag name="KSO_WM_UNIT_INDEX" val="1"/>
  <p:tag name="KSO_WM_UNIT_TEXT_FILL_FORE_SCHEMECOLOR_INDEX" val="14"/>
  <p:tag name="KSO_WM_UNIT_TEXT_FILL_TYPE" val="1"/>
  <p:tag name="KSO_WM_UNIT_USESOURCEFORMAT_APPLY"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b*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PRESET_TEXT" val="CONTENTS"/>
  <p:tag name="KSO_WM_UNIT_NOCLEAR" val="0"/>
  <p:tag name="KSO_WM_UNIT_VALUE" val="9"/>
  <p:tag name="KSO_WM_DIAGRAM_GROUP_CODE" val="l1-1"/>
  <p:tag name="KSO_WM_UNIT_TYPE" val="b"/>
  <p:tag name="KSO_WM_UNIT_INDEX" val="1"/>
  <p:tag name="KSO_WM_UNIT_TEXT_FILL_FORE_SCHEMECOLOR_INDEX" val="14"/>
  <p:tag name="KSO_WM_UNIT_TEXT_FILL_TYPE" val="1"/>
  <p:tag name="KSO_WM_UNIT_USESOURCEFORMAT_APPLY"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i*1_1_1"/>
  <p:tag name="KSO_WM_TEMPLATE_CATEGORY" val="custom"/>
  <p:tag name="KSO_WM_TEMPLATE_INDEX" val="20205243"/>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4"/>
  <p:tag name="KSO_WM_UNIT_TEXT_FILL_TYPE" val="1"/>
  <p:tag name="KSO_WM_UNIT_USESOURCEFORMAT_APPLY"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a*1_1_1"/>
  <p:tag name="KSO_WM_TEMPLATE_CATEGORY" val="custom"/>
  <p:tag name="KSO_WM_TEMPLATE_INDEX" val="20205243"/>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DIAGRAM_GROUP_CODE" val="l1-1"/>
  <p:tag name="KSO_WM_UNIT_TYPE" val="l_h_a"/>
  <p:tag name="KSO_WM_UNIT_INDEX" val="1_1_1"/>
  <p:tag name="KSO_WM_UNIT_TEXT_FILL_FORE_SCHEMECOLOR_INDEX" val="14"/>
  <p:tag name="KSO_WM_UNIT_TEXT_FILL_TYPE" val="1"/>
  <p:tag name="KSO_WM_UNIT_USESOURCEFORMAT_APPLY"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i*1_2_1"/>
  <p:tag name="KSO_WM_TEMPLATE_CATEGORY" val="custom"/>
  <p:tag name="KSO_WM_TEMPLATE_INDEX" val="20205243"/>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4"/>
  <p:tag name="KSO_WM_UNIT_TEXT_FILL_TYPE" val="1"/>
  <p:tag name="KSO_WM_UNIT_USESOURCEFORMAT_APPLY"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a*1_2_1"/>
  <p:tag name="KSO_WM_TEMPLATE_CATEGORY" val="custom"/>
  <p:tag name="KSO_WM_TEMPLATE_INDEX" val="20205243"/>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DIAGRAM_GROUP_CODE" val="l1-1"/>
  <p:tag name="KSO_WM_UNIT_TYPE" val="l_h_a"/>
  <p:tag name="KSO_WM_UNIT_INDEX" val="1_2_1"/>
  <p:tag name="KSO_WM_UNIT_TEXT_FILL_FORE_SCHEMECOLOR_INDEX" val="14"/>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i*1_3_1"/>
  <p:tag name="KSO_WM_TEMPLATE_CATEGORY" val="custom"/>
  <p:tag name="KSO_WM_TEMPLATE_INDEX" val="20205243"/>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14"/>
  <p:tag name="KSO_WM_UNIT_TEXT_FILL_TYPE" val="1"/>
  <p:tag name="KSO_WM_UNIT_USESOURCEFORMAT_APPLY"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a*1_3_1"/>
  <p:tag name="KSO_WM_TEMPLATE_CATEGORY" val="custom"/>
  <p:tag name="KSO_WM_TEMPLATE_INDEX" val="20205243"/>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DIAGRAM_GROUP_CODE" val="l1-1"/>
  <p:tag name="KSO_WM_UNIT_TYPE" val="l_h_a"/>
  <p:tag name="KSO_WM_UNIT_INDEX" val="1_3_1"/>
  <p:tag name="KSO_WM_UNIT_TEXT_FILL_FORE_SCHEMECOLOR_INDEX" val="14"/>
  <p:tag name="KSO_WM_UNIT_TEXT_FILL_TYPE" val="1"/>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i*1_4_1"/>
  <p:tag name="KSO_WM_TEMPLATE_CATEGORY" val="custom"/>
  <p:tag name="KSO_WM_TEMPLATE_INDEX" val="20205243"/>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14"/>
  <p:tag name="KSO_WM_UNIT_TEXT_FILL_TYPE" val="1"/>
  <p:tag name="KSO_WM_UNIT_USESOURCEFORMAT_APPLY"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4*l_h_a*1_3_1"/>
  <p:tag name="KSO_WM_TEMPLATE_CATEGORY" val="custom"/>
  <p:tag name="KSO_WM_TEMPLATE_INDEX" val="20205243"/>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UNIT_VALUE" val="9"/>
  <p:tag name="KSO_WM_DIAGRAM_GROUP_CODE" val="l1-1"/>
  <p:tag name="KSO_WM_UNIT_TYPE" val="l_h_a"/>
  <p:tag name="KSO_WM_UNIT_INDEX" val="1_3_1"/>
  <p:tag name="KSO_WM_UNIT_TEXT_FILL_FORE_SCHEMECOLOR_INDEX" val="14"/>
  <p:tag name="KSO_WM_UNIT_TEXT_FILL_TYPE" val="1"/>
  <p:tag name="KSO_WM_UNIT_USESOURCEFORMAT_APPLY" val="1"/>
</p:tagLst>
</file>

<file path=ppt/tags/tag184.xml><?xml version="1.0" encoding="utf-8"?>
<p:tagLst xmlns:p="http://schemas.openxmlformats.org/presentationml/2006/main">
  <p:tag name="KSO_WM_SLIDE_ID" val="custom20205243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5243"/>
  <p:tag name="KSO_WM_SLIDE_TYPE" val="contents"/>
  <p:tag name="KSO_WM_SLIDE_SUBTYPE" val="diag"/>
  <p:tag name="KSO_WM_DIAGRAM_GROUP_CODE" val="l1-1"/>
  <p:tag name="KSO_WM_SLIDE_DIAGTYPE" val="l"/>
  <p:tag name="KSO_WM_SLIDE_LAYOUT" val="a_b_l"/>
  <p:tag name="KSO_WM_SLIDE_LAYOUT_CNT" val="1_1_1"/>
  <p:tag name="KSO_WM_SPECIAL_SOURCE" val="bdnull"/>
</p:tagLst>
</file>

<file path=ppt/tags/tag185.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186.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187.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188.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18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191.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192.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193.xml><?xml version="1.0" encoding="utf-8"?>
<p:tagLst xmlns:p="http://schemas.openxmlformats.org/presentationml/2006/main">
  <p:tag name="KSO_WM_UNIT_PLACING_PICTURE_USER_VIEWPORT" val="{&quot;height&quot;:5663,&quot;width&quot;:8306}"/>
</p:tagLst>
</file>

<file path=ppt/tags/tag194.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195.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196.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197.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198.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19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01.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02.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05243_14*f*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SUBTYPE" val="a"/>
</p:tagLst>
</file>

<file path=ppt/tags/tag203.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04.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05.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06.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07.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08.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09.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1.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2.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3.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4.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5.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16.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7.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8.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19.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1.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2.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3.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24.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5.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6.xml><?xml version="1.0" encoding="utf-8"?>
<p:tagLst xmlns:p="http://schemas.openxmlformats.org/presentationml/2006/main">
  <p:tag name="KSO_WM_UNIT_ISCONTENTSTITLE" val="0"/>
  <p:tag name="KSO_WM_UNIT_PRESET_TEXT" val="输入大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243_14*a*1"/>
  <p:tag name="KSO_WM_TEMPLATE_CATEGORY" val="custom"/>
  <p:tag name="KSO_WM_TEMPLATE_INDEX" val="20205243"/>
  <p:tag name="KSO_WM_UNIT_LAYERLEVEL" val="1"/>
  <p:tag name="KSO_WM_TAG_VERSION" val="1.0"/>
  <p:tag name="KSO_WM_BEAUTIFY_FLAG" val="#wm#"/>
  <p:tag name="KSO_WM_UNIT_DEFAULT_FONT" val="0;0;0"/>
  <p:tag name="KSO_WM_UNIT_BLOCK" val="0"/>
  <p:tag name="KSO_WM_UNIT_PLACING_PICTURE" val="43648.6960749884"/>
  <p:tag name="KSO_WM_UNIT_ISNUMDGMTITLE" val="0"/>
</p:tagLst>
</file>

<file path=ppt/tags/tag227.xml><?xml version="1.0" encoding="utf-8"?>
<p:tagLst xmlns:p="http://schemas.openxmlformats.org/presentationml/2006/main">
  <p:tag name="KSO_WM_BEAUTIFY_FLAG" val="#wm#"/>
  <p:tag name="KSO_WM_TEMPLATE_CATEGORY" val="custom"/>
  <p:tag name="KSO_WM_TEMPLATE_INDEX" val="20205243"/>
  <p:tag name="KSO_WM_SLIDE_ID" val="custom20205243_14"/>
  <p:tag name="KSO_WM_TEMPLATE_SUBCATEGORY" val="0"/>
  <p:tag name="KSO_WM_SLIDE_TYPE" val="text"/>
  <p:tag name="KSO_WM_SLIDE_SUBTYPE" val="picTxt"/>
  <p:tag name="KSO_WM_SLIDE_ITEM_CNT" val="0"/>
  <p:tag name="KSO_WM_SLIDE_INDEX" val="14"/>
  <p:tag name="KSO_WM_SLIDE_SIZE" val="915*540"/>
  <p:tag name="KSO_WM_SLIDE_POSITION" val="44*0"/>
  <p:tag name="KSO_WM_TAG_VERSION" val="1.0"/>
  <p:tag name="KSO_WM_SLIDE_LAYOUT" val="a_d_f"/>
  <p:tag name="KSO_WM_SLIDE_LAYOUT_CNT" val="1_1_1"/>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TEMPLATE_MASTER_TYPE" val="1"/>
  <p:tag name="KSO_WM_TEMPLATE_COLOR_TYPE" val="1"/>
  <p:tag name="KSO_WM_SPECIAL_SOURCE" val="bdnull"/>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26*i*1"/>
  <p:tag name="KSO_WM_TEMPLATE_CATEGORY" val="custom"/>
  <p:tag name="KSO_WM_TEMPLATE_INDEX" val="20205243"/>
  <p:tag name="KSO_WM_UNIT_LAYERLEVEL" val="1"/>
  <p:tag name="KSO_WM_TAG_VERSION" val="1.0"/>
  <p:tag name="KSO_WM_BEAUTIFY_FLAG" val="#wm#"/>
  <p:tag name="KSO_WM_UNIT_TYPE" val="i"/>
  <p:tag name="KSO_WM_UNIT_INDEX" val="1"/>
  <p:tag name="KSO_WM_UNIT_PRESET_TEXT" val="20XX"/>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26*a*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NOCLEAR" val="1"/>
  <p:tag name="KSO_WM_UNIT_VALUE" val="7"/>
  <p:tag name="KSO_WM_UNIT_TYPE" val="a"/>
  <p:tag name="KSO_WM_UNIT_INDEX" val="1"/>
  <p:tag name="KSO_WM_UNIT_PRESET_TEXT" val="谢谢观看"/>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26*b*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PRESET_TEXT" val="单击此处添加文本具体内容"/>
  <p:tag name="KSO_WM_UNIT_NOCLEAR" val="0"/>
  <p:tag name="KSO_WM_UNIT_VALUE" val="18"/>
  <p:tag name="KSO_WM_UNIT_TYPE" val="b"/>
  <p:tag name="KSO_WM_UNIT_INDEX"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243_26*b*1"/>
  <p:tag name="KSO_WM_TEMPLATE_CATEGORY" val="custom"/>
  <p:tag name="KSO_WM_TEMPLATE_INDEX" val="20205243"/>
  <p:tag name="KSO_WM_UNIT_LAYERLEVEL" val="1"/>
  <p:tag name="KSO_WM_TAG_VERSION" val="1.0"/>
  <p:tag name="KSO_WM_BEAUTIFY_FLAG" val="#wm#"/>
  <p:tag name="KSO_WM_UNIT_ISCONTENTSTITLE" val="0"/>
  <p:tag name="KSO_WM_UNIT_ISNUMDGMTITLE" val="0"/>
  <p:tag name="KSO_WM_UNIT_PRESET_TEXT" val="单击此处添加文本具体内容"/>
  <p:tag name="KSO_WM_UNIT_NOCLEAR" val="0"/>
  <p:tag name="KSO_WM_UNIT_VALUE" val="18"/>
  <p:tag name="KSO_WM_UNIT_TYPE" val="b"/>
  <p:tag name="KSO_WM_UNIT_INDEX" val="1"/>
</p:tagLst>
</file>

<file path=ppt/tags/tag232.xml><?xml version="1.0" encoding="utf-8"?>
<p:tagLst xmlns:p="http://schemas.openxmlformats.org/presentationml/2006/main">
  <p:tag name="KSO_WM_SLIDE_ID" val="custom20205243_26"/>
  <p:tag name="KSO_WM_TEMPLATE_SUBCATEGORY" val="0"/>
  <p:tag name="KSO_WM_TEMPLATE_MASTER_TYPE" val="1"/>
  <p:tag name="KSO_WM_TEMPLATE_COLOR_TYPE" val="1"/>
  <p:tag name="KSO_WM_SLIDE_ITEM_CNT" val="0"/>
  <p:tag name="KSO_WM_SLIDE_INDEX" val="26"/>
  <p:tag name="KSO_WM_TAG_VERSION" val="1.0"/>
  <p:tag name="KSO_WM_BEAUTIFY_FLAG" val="#wm#"/>
  <p:tag name="KSO_WM_TEMPLATE_CATEGORY" val="custom"/>
  <p:tag name="KSO_WM_TEMPLATE_INDEX" val="20205243"/>
  <p:tag name="KSO_WM_SLIDE_TYPE" val="endPage"/>
  <p:tag name="KSO_WM_SLIDE_SUBTYPE" val="pureTxt"/>
  <p:tag name="KSO_WM_SLIDE_LAYOUT" val="a_b"/>
  <p:tag name="KSO_WM_SLIDE_LAYOUT_CNT" val="1_1"/>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1"/>
</p:tagLst>
</file>

<file path=ppt/tags/tag86.xml><?xml version="1.0" encoding="utf-8"?>
<p:tagLst xmlns:p="http://schemas.openxmlformats.org/presentationml/2006/main">
  <p:tag name="KSO_WM_SLIDE_BACKGROUND_TYPE" val="frame"/>
</p:tagLst>
</file>

<file path=ppt/tags/tag8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frame"/>
</p:tagLst>
</file>

<file path=ppt/tags/tag9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9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9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1"/>
</p:tagLst>
</file>

<file path=ppt/theme/theme1.xml><?xml version="1.0" encoding="utf-8"?>
<a:theme xmlns:a="http://schemas.openxmlformats.org/drawingml/2006/main" name="1_Office 主题​​">
  <a:themeElements>
    <a:clrScheme name="022430">
      <a:dk1>
        <a:sysClr val="windowText" lastClr="000000"/>
      </a:dk1>
      <a:lt1>
        <a:sysClr val="window" lastClr="FFFFFF"/>
      </a:lt1>
      <a:dk2>
        <a:srgbClr val="0E3661"/>
      </a:dk2>
      <a:lt2>
        <a:srgbClr val="FFFFFF"/>
      </a:lt2>
      <a:accent1>
        <a:srgbClr val="1D6DC2"/>
      </a:accent1>
      <a:accent2>
        <a:srgbClr val="2D7EA1"/>
      </a:accent2>
      <a:accent3>
        <a:srgbClr val="3D8F80"/>
      </a:accent3>
      <a:accent4>
        <a:srgbClr val="4DA05F"/>
      </a:accent4>
      <a:accent5>
        <a:srgbClr val="5DB13E"/>
      </a:accent5>
      <a:accent6>
        <a:srgbClr val="6DC21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3898</Words>
  <Application>WPS 演示</Application>
  <PresentationFormat>宽屏</PresentationFormat>
  <Paragraphs>164</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宋体</vt:lpstr>
      <vt:lpstr>Wingdings</vt:lpstr>
      <vt:lpstr>微软雅黑</vt:lpstr>
      <vt:lpstr>汉仪旗黑-85S</vt:lpstr>
      <vt:lpstr>黑体</vt:lpstr>
      <vt:lpstr>Segoe UI</vt:lpstr>
      <vt:lpstr>Century Gothic</vt:lpstr>
      <vt:lpstr>华文隶书</vt:lpstr>
      <vt:lpstr>Arial Unicode MS</vt:lpstr>
      <vt:lpstr>Calibri</vt:lpstr>
      <vt:lpstr>汉仪旗黑-75S</vt:lpstr>
      <vt:lpstr>等线</vt:lpstr>
      <vt:lpstr>方正粗黑宋简体</vt:lpstr>
      <vt:lpstr>仿宋</vt:lpstr>
      <vt:lpstr>1_Office 主题​​</vt:lpstr>
      <vt:lpstr>COVID-19的 国家影响因素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陈先生</dc:creator>
  <cp:lastModifiedBy>?＆¿</cp:lastModifiedBy>
  <cp:revision>35</cp:revision>
  <dcterms:created xsi:type="dcterms:W3CDTF">2020-12-10T09:02:00Z</dcterms:created>
  <dcterms:modified xsi:type="dcterms:W3CDTF">2020-12-10T11:52:43Z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